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89" r:id="rId3"/>
    <p:sldId id="290" r:id="rId4"/>
    <p:sldId id="291" r:id="rId5"/>
    <p:sldId id="300" r:id="rId6"/>
  </p:sldIdLst>
  <p:sldSz cx="12192000" cy="6858000"/>
  <p:notesSz cx="7010400" cy="9296400"/>
  <p:embeddedFontLs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gUuePJgO9k6c3VLJlLXj1VnK+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3CE873-C9DD-4068-B216-9B48AE7FCBA8}">
  <a:tblStyle styleId="{273CE873-C9DD-4068-B216-9B48AE7FCBA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877DFDD-46D5-48ED-9D82-A07FE4CB7220}"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B747A9C-BEDE-4728-B308-1B2C4A7B9AD6}"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A"/>
          </a:solidFill>
        </a:fill>
      </a:tcStyle>
    </a:wholeTbl>
    <a:band1H>
      <a:tcTxStyle b="off" i="off"/>
      <a:tcStyle>
        <a:tcBdr/>
        <a:fill>
          <a:solidFill>
            <a:srgbClr val="CACCD2"/>
          </a:solidFill>
        </a:fill>
      </a:tcStyle>
    </a:band1H>
    <a:band2H>
      <a:tcTxStyle b="off" i="off"/>
      <a:tcStyle>
        <a:tcBdr/>
      </a:tcStyle>
    </a:band2H>
    <a:band1V>
      <a:tcTxStyle b="off" i="off"/>
      <a:tcStyle>
        <a:tcBdr/>
        <a:fill>
          <a:solidFill>
            <a:srgbClr val="CACCD2"/>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461" autoAdjust="0"/>
  </p:normalViewPr>
  <p:slideViewPr>
    <p:cSldViewPr snapToGrid="0">
      <p:cViewPr varScale="1">
        <p:scale>
          <a:sx n="38" d="100"/>
          <a:sy n="38" d="100"/>
        </p:scale>
        <p:origin x="17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72" Type="http://schemas.openxmlformats.org/officeDocument/2006/relationships/tableStyles" Target="tableStyles.xml"/><Relationship Id="rId3" Type="http://schemas.openxmlformats.org/officeDocument/2006/relationships/slide" Target="slides/slide2.xml"/><Relationship Id="rId68" Type="http://customschemas.google.com/relationships/presentationmetadata" Target="metadata"/><Relationship Id="rId7" Type="http://schemas.openxmlformats.org/officeDocument/2006/relationships/notesMaster" Target="notesMasters/notesMaster1.xml"/><Relationship Id="rId71" Type="http://schemas.openxmlformats.org/officeDocument/2006/relationships/theme" Target="theme/theme1.xml"/><Relationship Id="rId2" Type="http://schemas.openxmlformats.org/officeDocument/2006/relationships/slide" Target="slides/slide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6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20" tIns="93120" rIns="93120" bIns="93120" anchor="t" anchorCtr="0">
            <a:noAutofit/>
          </a:bodyPr>
          <a:lstStyle>
            <a:lvl1pPr marR="0" lvl="0" algn="l"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20" tIns="93120" rIns="93120" bIns="93120" anchor="t" anchorCtr="0">
            <a:noAutofit/>
          </a:bodyPr>
          <a:lstStyle>
            <a:lvl1pPr marR="0" lvl="0" algn="r"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5" name="Google Shape;5;n"/>
          <p:cNvSpPr>
            <a:spLocks noGrp="1" noRot="1" noChangeAspect="1"/>
          </p:cNvSpPr>
          <p:nvPr>
            <p:ph type="sldImg" idx="3"/>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lvl1pPr marL="457200" marR="0" lvl="0"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20" tIns="93120" rIns="93120" bIns="93120" anchor="b" anchorCtr="0">
            <a:noAutofit/>
          </a:bodyPr>
          <a:lstStyle>
            <a:lvl1pPr marR="0" lvl="0" algn="l"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smtClean="0">
                <a:solidFill>
                  <a:schemeClr val="dk1"/>
                </a:solidFill>
              </a:rPr>
              <a:pPr algn="r"/>
              <a:t>‹#›</a:t>
            </a:fld>
            <a:endParaRPr lang="en-US" sz="13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Prescription_drug_prices_in_the_United_States" TargetMode="External"/><Relationship Id="rId13" Type="http://schemas.openxmlformats.org/officeDocument/2006/relationships/hyperlink" Target="https://en.wikipedia.org/wiki/Affordable_Care_Act" TargetMode="External"/><Relationship Id="rId3" Type="http://schemas.openxmlformats.org/officeDocument/2006/relationships/hyperlink" Target="https://en.wikipedia.org/wiki/Climate_change_policy_of_the_United_States" TargetMode="External"/><Relationship Id="rId7" Type="http://schemas.openxmlformats.org/officeDocument/2006/relationships/hyperlink" Target="https://en.wikipedia.org/wiki/Deficit_reduction_in_the_United_States" TargetMode="External"/><Relationship Id="rId12" Type="http://schemas.openxmlformats.org/officeDocument/2006/relationships/hyperlink" Target="https://en.wikipedia.org/wiki/Energy_in_the_United_State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n.wikipedia.org/wiki/Inflation" TargetMode="External"/><Relationship Id="rId11" Type="http://schemas.openxmlformats.org/officeDocument/2006/relationships/hyperlink" Target="https://en.wikipedia.org/wiki/Joe_Biden" TargetMode="External"/><Relationship Id="rId5" Type="http://schemas.openxmlformats.org/officeDocument/2006/relationships/hyperlink" Target="https://en.wikipedia.org/wiki/Law_of_the_United_States" TargetMode="External"/><Relationship Id="rId10" Type="http://schemas.openxmlformats.org/officeDocument/2006/relationships/hyperlink" Target="https://en.wikipedia.org/wiki/117th_United_States_Congress" TargetMode="External"/><Relationship Id="rId4" Type="http://schemas.openxmlformats.org/officeDocument/2006/relationships/hyperlink" Target="https://en.wikipedia.org/wiki/Greenhouse_gas_emissions_by_the_United_States" TargetMode="External"/><Relationship Id="rId9" Type="http://schemas.openxmlformats.org/officeDocument/2006/relationships/hyperlink" Target="https://en.wikipedia.org/wiki/Clean_energy"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leanenergyresourceteams.org/inflation-reduction-act-what-you-need-kno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leanenergyresourceteams.org/inflation-reduction-act-what-you-need-kno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fld id="{00000000-1234-1234-1234-123412341234}" type="slidenum">
              <a:rPr lang="en-US">
                <a:latin typeface="Arial"/>
                <a:ea typeface="Arial"/>
                <a:cs typeface="Arial"/>
                <a:sym typeface="Arial"/>
              </a:rPr>
              <a:pPr/>
              <a:t>1</a:t>
            </a:fld>
            <a:endParaRPr>
              <a:latin typeface="Arial"/>
              <a:ea typeface="Arial"/>
              <a:cs typeface="Arial"/>
              <a:sym typeface="Arial"/>
            </a:endParaRPr>
          </a:p>
        </p:txBody>
      </p:sp>
      <p:sp>
        <p:nvSpPr>
          <p:cNvPr id="530" name="Google Shape;530;p1:notes"/>
          <p:cNvSpPr>
            <a:spLocks noGrp="1" noRot="1" noChangeAspect="1"/>
          </p:cNvSpPr>
          <p:nvPr>
            <p:ph type="sldImg" idx="2"/>
          </p:nvPr>
        </p:nvSpPr>
        <p:spPr>
          <a:xfrm>
            <a:off x="487363" y="731838"/>
            <a:ext cx="6505575" cy="36591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1" name="Google Shape;531;p1:notes"/>
          <p:cNvSpPr txBox="1">
            <a:spLocks noGrp="1"/>
          </p:cNvSpPr>
          <p:nvPr>
            <p:ph type="body" idx="1"/>
          </p:nvPr>
        </p:nvSpPr>
        <p:spPr>
          <a:xfrm>
            <a:off x="998769" y="4636582"/>
            <a:ext cx="5480228" cy="4394243"/>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Today we’re going to learn about clean energy incentives for businesses within the Inflation Reduction Act of 2022.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 little background about the Inflation Reduction Act. This bill represents the largest investment into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3"/>
              </a:rPr>
              <a:t>addressing climate change</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in United States history.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Here the headline: The law is projected to reduce 2030 U.S.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4"/>
              </a:rPr>
              <a:t>greenhouse gas emissions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to 40% below 2005 levels. </a:t>
            </a:r>
            <a:r>
              <a:rPr lang="en-US" sz="1800" b="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This is a game changer</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Inflation Reduction Act of 2022 is a landmark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5"/>
              </a:rPr>
              <a:t>federal law</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which aims to curb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6"/>
              </a:rPr>
              <a:t>inflation</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by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7"/>
              </a:rPr>
              <a:t>reducing the deficit</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lowering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8"/>
              </a:rPr>
              <a:t>prescription drug prices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investing into domestic energy production while promoting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9"/>
              </a:rPr>
              <a:t>clean energy</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was passed by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10"/>
              </a:rPr>
              <a:t>Congress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signed into law by President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11"/>
              </a:rPr>
              <a:t>Biden</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on August 16, 2022.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law will raise $738 billion and authorize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Nearly 400 billion in spending on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12"/>
              </a:rPr>
              <a:t>energy</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climate change initiatives,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More than $200 billion in deficit reduction,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3 years of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13"/>
              </a:rPr>
              <a:t>Affordable Care Act</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subsidies, prescription drug reform; and more.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116: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26" name="Google Shape;826;p116: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There's been a tax credit for commercial solar on the books for quite a while but it's gone up and down. In fact it was on its way down to only 10% in the next few years. The Inflation Reduction Act changes this. It sets the tax credit at 30% minimum for solar projects that are one megawatt or smaller. If a project is larger than 1 MW, the tax credit is only 6% unless you meet certain prevailing wage and apprenticeship requirements. You can find more details about those requirements on the Clean Energy Resource Teams, or CERTs, Guide to the IRA: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https://www.cleanenergyresourceteams.org/inflation-reduction-act-what-you-need-know</a:t>
            </a:r>
            <a:endPar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Most solar projects have used what is called the investment tax credit or the production tax credit. Those credits go away in 2025 in exchange for a new tax credit called the Clean Electricity Investment Credit which is 30%, but it'll look a lot like an investment tax credit, it'll just be technology neutral. This means it could be used for solar, wind, geothermal, and a whole host of other technologies that do not produce greenhouse gas emissions.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Another new incentive from the Inflation Reduction Act, is transferability — the ability for a company that has put on a solar array, for example, to transfer that tax credit they received for the solar array, to another business. They can sell it. People are anticipating there is going to be a great market for these new tax credits.</a:t>
            </a:r>
          </a:p>
        </p:txBody>
      </p:sp>
      <p:sp>
        <p:nvSpPr>
          <p:cNvPr id="827" name="Google Shape;827;p116: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a:solidFill>
                  <a:schemeClr val="dk1"/>
                </a:solidFill>
              </a:rPr>
              <a:pPr algn="r"/>
              <a:t>2</a:t>
            </a:fld>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22: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5" name="Google Shape;835;p22: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Another new incentive from the Inflation Reduction Act are what are called "adders."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tax credit is a minimum of 30 percent, and if you do a certain number of things, that tax credit could be even bigger.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example if your solar array uses made in America domestic content, arrays, solar panels, and products, that's a 10% adder to you 30% tax credit, putting you at 40% tax credit.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your array is located in an "energy community," this could be a brownfield site, or a location, a city that is heavily dependent on fossil fuels/of the fossil fuel industry, that's another 10% adder.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it's located in a low-income community, again a 10% adder.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it is part of an affordable housing project, or if it benefits low-income households that adder could be 20%. It's important to note that projects located in low-</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income communities, or are part of an affordable housing project, or benefit low-income individuals, need to apply to receive this additional tax credit.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Theoretically, the final tax credit could be as much as 70%. That's a real game changer when you think about where we were with the tax credit ramping down from 30%, 26%, 22%, down to 10%, to now potentially, as much as a 70% tax credit for these projects. </a:t>
            </a:r>
          </a:p>
        </p:txBody>
      </p:sp>
      <p:sp>
        <p:nvSpPr>
          <p:cNvPr id="836" name="Google Shape;836;p22: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a:solidFill>
                  <a:schemeClr val="dk1"/>
                </a:solidFill>
              </a:rPr>
              <a:pPr algn="r"/>
              <a:t>3</a:t>
            </a:fld>
            <a:endParaRPr sz="13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34: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3" name="Google Shape;843;p34: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Another new incentive is for energy storage batteries. Previously in order for energy storage batteries to be eligible for a tax credit, they needed to be tied into a solar array. With the Inflation Reduction Act, they can now be standalone and qualify for the investment tax credit. Meaning if you're a hospital, if you're a data center, if battery storage is really important for you for whatever reason you want energy storage, you can now take advantage of this tax credit.</a:t>
            </a:r>
          </a:p>
        </p:txBody>
      </p:sp>
      <p:sp>
        <p:nvSpPr>
          <p:cNvPr id="844" name="Google Shape;844;p34: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a:solidFill>
                  <a:schemeClr val="dk1"/>
                </a:solidFill>
              </a:rPr>
              <a:pPr algn="r"/>
              <a:t>4</a:t>
            </a:fld>
            <a:endParaRPr sz="13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22: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fld id="{00000000-1234-1234-1234-123412341234}" type="slidenum">
              <a:rPr lang="en-US">
                <a:latin typeface="Arial"/>
                <a:ea typeface="Arial"/>
                <a:cs typeface="Arial"/>
                <a:sym typeface="Arial"/>
              </a:rPr>
              <a:pPr/>
              <a:t>5</a:t>
            </a:fld>
            <a:endParaRPr>
              <a:latin typeface="Arial"/>
              <a:ea typeface="Arial"/>
              <a:cs typeface="Arial"/>
              <a:sym typeface="Arial"/>
            </a:endParaRPr>
          </a:p>
        </p:txBody>
      </p:sp>
      <p:sp>
        <p:nvSpPr>
          <p:cNvPr id="917" name="Google Shape;917;p122:notes"/>
          <p:cNvSpPr>
            <a:spLocks noGrp="1" noRot="1" noChangeAspect="1"/>
          </p:cNvSpPr>
          <p:nvPr>
            <p:ph type="sldImg" idx="2"/>
          </p:nvPr>
        </p:nvSpPr>
        <p:spPr>
          <a:xfrm>
            <a:off x="573088" y="768350"/>
            <a:ext cx="6832600" cy="38433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8" name="Google Shape;918;p122:notes"/>
          <p:cNvSpPr txBox="1">
            <a:spLocks noGrp="1"/>
          </p:cNvSpPr>
          <p:nvPr>
            <p:ph type="body" idx="1"/>
          </p:nvPr>
        </p:nvSpPr>
        <p:spPr>
          <a:xfrm>
            <a:off x="1065354" y="4868409"/>
            <a:ext cx="5845577" cy="4613956"/>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Clean Energy Resource Teams share tools and resources to keep you informed on how to save energy and money with energy efficiency methods and clean energy options. Visit their Guide to the Inflation Reduction Act for updates to help you take advantage of the clean energy incentives within the bill: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https://www.cleanenergyresourceteams.org/inflation-reduction-act-what-you-need-know</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 you, this is the end of the Commercial Solar + Storage presentation.</a:t>
            </a:r>
          </a:p>
          <a:p>
            <a:pPr marL="0" marR="0">
              <a:lnSpc>
                <a:spcPct val="107000"/>
              </a:lnSpc>
              <a:spcBef>
                <a:spcPts val="0"/>
              </a:spcBef>
              <a:spcAft>
                <a:spcPts val="800"/>
              </a:spcAft>
            </a:pPr>
            <a:endParaRPr lang="en-US" sz="1800" b="1" i="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b="1" i="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Please note:</a:t>
            </a:r>
            <a:r>
              <a:rPr lang="en-US" sz="1800" i="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We're sharing resources to assist Minnesotans who are seeking information about federal funding opportunities. These resources are based on preliminary information released by the federal government. Program information may change as more guidance is provided by federal and state governments. For specific information on federal funding, please visit the relevant U.S. Government websites and consult with tax professionals regarding tax incentives that apply to you.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2"/>
        <p:cNvGrpSpPr/>
        <p:nvPr/>
      </p:nvGrpSpPr>
      <p:grpSpPr>
        <a:xfrm>
          <a:off x="0" y="0"/>
          <a:ext cx="0" cy="0"/>
          <a:chOff x="0" y="0"/>
          <a:chExt cx="0" cy="0"/>
        </a:xfrm>
      </p:grpSpPr>
      <p:sp>
        <p:nvSpPr>
          <p:cNvPr id="13" name="Google Shape;13;p72"/>
          <p:cNvSpPr/>
          <p:nvPr/>
        </p:nvSpPr>
        <p:spPr>
          <a:xfrm>
            <a:off x="0" y="4229100"/>
            <a:ext cx="12192000" cy="26289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p72"/>
          <p:cNvSpPr txBox="1">
            <a:spLocks noGrp="1"/>
          </p:cNvSpPr>
          <p:nvPr>
            <p:ph type="ctrTitle"/>
          </p:nvPr>
        </p:nvSpPr>
        <p:spPr>
          <a:xfrm>
            <a:off x="1524000" y="1537671"/>
            <a:ext cx="9144000" cy="2238991"/>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400"/>
              <a:buFont typeface="Calibri"/>
              <a:buNone/>
              <a:defRPr sz="7200" b="1">
                <a:latin typeface="Calibri"/>
                <a:ea typeface="Calibri"/>
                <a:cs typeface="Calibri"/>
                <a:sym typeface="Calibri"/>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pic>
        <p:nvPicPr>
          <p:cNvPr id="15" name="Google Shape;15;p72"/>
          <p:cNvPicPr preferRelativeResize="0"/>
          <p:nvPr/>
        </p:nvPicPr>
        <p:blipFill rotWithShape="1">
          <a:blip r:embed="rId2">
            <a:alphaModFix/>
          </a:blip>
          <a:srcRect/>
          <a:stretch/>
        </p:blipFill>
        <p:spPr>
          <a:xfrm>
            <a:off x="8635095" y="343665"/>
            <a:ext cx="3061223" cy="755857"/>
          </a:xfrm>
          <a:prstGeom prst="rect">
            <a:avLst/>
          </a:prstGeom>
          <a:noFill/>
          <a:ln>
            <a:noFill/>
          </a:ln>
        </p:spPr>
      </p:pic>
      <p:sp>
        <p:nvSpPr>
          <p:cNvPr id="16" name="Google Shape;16;p72"/>
          <p:cNvSpPr txBox="1">
            <a:spLocks noGrp="1"/>
          </p:cNvSpPr>
          <p:nvPr>
            <p:ph type="body" idx="1"/>
          </p:nvPr>
        </p:nvSpPr>
        <p:spPr>
          <a:xfrm>
            <a:off x="430773" y="4643156"/>
            <a:ext cx="11256580" cy="1775572"/>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3200"/>
              <a:buNone/>
              <a:defRPr sz="2800">
                <a:solidFill>
                  <a:schemeClr val="lt1"/>
                </a:solidFill>
              </a:defRPr>
            </a:lvl1pPr>
            <a:lvl2pPr marL="914400" lvl="1" indent="-228600" algn="ctr">
              <a:lnSpc>
                <a:spcPct val="100000"/>
              </a:lnSpc>
              <a:spcBef>
                <a:spcPts val="560"/>
              </a:spcBef>
              <a:spcAft>
                <a:spcPts val="0"/>
              </a:spcAft>
              <a:buSzPts val="2800"/>
              <a:buNone/>
              <a:defRPr/>
            </a:lvl2pPr>
            <a:lvl3pPr marL="1371600" lvl="2" indent="-228600" algn="ctr">
              <a:lnSpc>
                <a:spcPct val="100000"/>
              </a:lnSpc>
              <a:spcBef>
                <a:spcPts val="480"/>
              </a:spcBef>
              <a:spcAft>
                <a:spcPts val="0"/>
              </a:spcAft>
              <a:buSzPts val="2400"/>
              <a:buNone/>
              <a:defRPr/>
            </a:lvl3pPr>
            <a:lvl4pPr marL="1828800" lvl="3" indent="-228600" algn="ctr">
              <a:lnSpc>
                <a:spcPct val="100000"/>
              </a:lnSpc>
              <a:spcBef>
                <a:spcPts val="400"/>
              </a:spcBef>
              <a:spcAft>
                <a:spcPts val="0"/>
              </a:spcAft>
              <a:buSzPts val="2000"/>
              <a:buNone/>
              <a:defRPr/>
            </a:lvl4pPr>
            <a:lvl5pPr marL="2286000" lvl="4" indent="-228600" algn="ctr">
              <a:lnSpc>
                <a:spcPct val="100000"/>
              </a:lnSpc>
              <a:spcBef>
                <a:spcPts val="400"/>
              </a:spcBef>
              <a:spcAft>
                <a:spcPts val="0"/>
              </a:spcAft>
              <a:buSzPts val="2000"/>
              <a:buNone/>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mphasis Text and Photo">
  <p:cSld name="1_Emphasis Text and Photo">
    <p:spTree>
      <p:nvGrpSpPr>
        <p:cNvPr id="1" name="Shape 44"/>
        <p:cNvGrpSpPr/>
        <p:nvPr/>
      </p:nvGrpSpPr>
      <p:grpSpPr>
        <a:xfrm>
          <a:off x="0" y="0"/>
          <a:ext cx="0" cy="0"/>
          <a:chOff x="0" y="0"/>
          <a:chExt cx="0" cy="0"/>
        </a:xfrm>
      </p:grpSpPr>
      <p:sp>
        <p:nvSpPr>
          <p:cNvPr id="45" name="Google Shape;45;p127"/>
          <p:cNvSpPr/>
          <p:nvPr/>
        </p:nvSpPr>
        <p:spPr>
          <a:xfrm>
            <a:off x="0" y="1371600"/>
            <a:ext cx="5081286" cy="5486400"/>
          </a:xfrm>
          <a:prstGeom prst="rect">
            <a:avLst/>
          </a:prstGeom>
          <a:solidFill>
            <a:srgbClr val="00539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355C8B"/>
              </a:solidFill>
              <a:latin typeface="Calibri"/>
              <a:ea typeface="Calibri"/>
              <a:cs typeface="Calibri"/>
              <a:sym typeface="Calibri"/>
            </a:endParaRPr>
          </a:p>
        </p:txBody>
      </p:sp>
      <p:sp>
        <p:nvSpPr>
          <p:cNvPr id="46" name="Google Shape;46;p127"/>
          <p:cNvSpPr txBox="1">
            <a:spLocks noGrp="1"/>
          </p:cNvSpPr>
          <p:nvPr>
            <p:ph type="title"/>
          </p:nvPr>
        </p:nvSpPr>
        <p:spPr>
          <a:xfrm>
            <a:off x="609600" y="0"/>
            <a:ext cx="10972800" cy="1348188"/>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4400" b="1" i="0" u="none" strike="noStrike" cap="none">
                <a:solidFill>
                  <a:schemeClr val="dk2"/>
                </a:solidFill>
                <a:latin typeface="Calibri"/>
                <a:ea typeface="Calibri"/>
                <a:cs typeface="Calibri"/>
                <a:sym typeface="Calibri"/>
              </a:defRPr>
            </a:lvl1pPr>
            <a:lvl2pPr marR="0" lvl="1"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7" name="Google Shape;47;p127"/>
          <p:cNvSpPr txBox="1">
            <a:spLocks noGrp="1"/>
          </p:cNvSpPr>
          <p:nvPr>
            <p:ph type="body" idx="1"/>
          </p:nvPr>
        </p:nvSpPr>
        <p:spPr>
          <a:xfrm>
            <a:off x="609600" y="1600201"/>
            <a:ext cx="3916101" cy="4927921"/>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0"/>
              </a:spcBef>
              <a:spcAft>
                <a:spcPts val="0"/>
              </a:spcAft>
              <a:buClr>
                <a:schemeClr val="lt1"/>
              </a:buClr>
              <a:buSzPts val="3200"/>
              <a:buFont typeface="Arial"/>
              <a:buChar char="•"/>
              <a:defRPr sz="3200" b="1" i="0" u="none" strike="noStrike" cap="none">
                <a:solidFill>
                  <a:schemeClr val="lt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127"/>
          <p:cNvSpPr>
            <a:spLocks noGrp="1"/>
          </p:cNvSpPr>
          <p:nvPr>
            <p:ph type="pic" idx="2"/>
          </p:nvPr>
        </p:nvSpPr>
        <p:spPr>
          <a:xfrm>
            <a:off x="5081588" y="1371600"/>
            <a:ext cx="7110412" cy="5486400"/>
          </a:xfrm>
          <a:prstGeom prst="rect">
            <a:avLst/>
          </a:prstGeom>
          <a:noFill/>
          <a:ln>
            <a:noFill/>
          </a:ln>
        </p:spPr>
      </p:sp>
      <p:pic>
        <p:nvPicPr>
          <p:cNvPr id="49" name="Google Shape;49;p127"/>
          <p:cNvPicPr preferRelativeResize="0"/>
          <p:nvPr/>
        </p:nvPicPr>
        <p:blipFill rotWithShape="1">
          <a:blip r:embed="rId2">
            <a:alphaModFix/>
          </a:blip>
          <a:srcRect/>
          <a:stretch/>
        </p:blipFill>
        <p:spPr>
          <a:xfrm>
            <a:off x="11062015" y="289774"/>
            <a:ext cx="784364" cy="75585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50"/>
        <p:cNvGrpSpPr/>
        <p:nvPr/>
      </p:nvGrpSpPr>
      <p:grpSpPr>
        <a:xfrm>
          <a:off x="0" y="0"/>
          <a:ext cx="0" cy="0"/>
          <a:chOff x="0" y="0"/>
          <a:chExt cx="0" cy="0"/>
        </a:xfrm>
      </p:grpSpPr>
      <p:sp>
        <p:nvSpPr>
          <p:cNvPr id="51" name="Google Shape;51;p98"/>
          <p:cNvSpPr>
            <a:spLocks noGrp="1"/>
          </p:cNvSpPr>
          <p:nvPr>
            <p:ph type="pic" idx="2"/>
          </p:nvPr>
        </p:nvSpPr>
        <p:spPr>
          <a:xfrm>
            <a:off x="4965638" y="1417637"/>
            <a:ext cx="7226362" cy="2774849"/>
          </a:xfrm>
          <a:prstGeom prst="rect">
            <a:avLst/>
          </a:prstGeom>
          <a:noFill/>
          <a:ln>
            <a:noFill/>
          </a:ln>
        </p:spPr>
      </p:sp>
      <p:sp>
        <p:nvSpPr>
          <p:cNvPr id="52" name="Google Shape;52;p98"/>
          <p:cNvSpPr>
            <a:spLocks noGrp="1"/>
          </p:cNvSpPr>
          <p:nvPr>
            <p:ph type="pic" idx="3"/>
          </p:nvPr>
        </p:nvSpPr>
        <p:spPr>
          <a:xfrm>
            <a:off x="4965638" y="4320730"/>
            <a:ext cx="4363555" cy="2575369"/>
          </a:xfrm>
          <a:prstGeom prst="rect">
            <a:avLst/>
          </a:prstGeom>
          <a:noFill/>
          <a:ln>
            <a:noFill/>
          </a:ln>
        </p:spPr>
      </p:sp>
      <p:sp>
        <p:nvSpPr>
          <p:cNvPr id="53" name="Google Shape;53;p98"/>
          <p:cNvSpPr>
            <a:spLocks noGrp="1"/>
          </p:cNvSpPr>
          <p:nvPr>
            <p:ph type="pic" idx="4"/>
          </p:nvPr>
        </p:nvSpPr>
        <p:spPr>
          <a:xfrm>
            <a:off x="9438996" y="4320730"/>
            <a:ext cx="2753004" cy="2537269"/>
          </a:xfrm>
          <a:prstGeom prst="rect">
            <a:avLst/>
          </a:prstGeom>
          <a:noFill/>
          <a:ln>
            <a:noFill/>
          </a:ln>
        </p:spPr>
      </p:sp>
      <p:sp>
        <p:nvSpPr>
          <p:cNvPr id="54" name="Google Shape;54;p98"/>
          <p:cNvSpPr>
            <a:spLocks noGrp="1"/>
          </p:cNvSpPr>
          <p:nvPr>
            <p:ph type="pic" idx="5"/>
          </p:nvPr>
        </p:nvSpPr>
        <p:spPr>
          <a:xfrm>
            <a:off x="0" y="1417636"/>
            <a:ext cx="4855836" cy="5440364"/>
          </a:xfrm>
          <a:prstGeom prst="rect">
            <a:avLst/>
          </a:prstGeom>
          <a:noFill/>
          <a:ln>
            <a:noFill/>
          </a:ln>
        </p:spPr>
      </p:sp>
      <p:pic>
        <p:nvPicPr>
          <p:cNvPr id="55" name="Google Shape;55;p98"/>
          <p:cNvPicPr preferRelativeResize="0"/>
          <p:nvPr/>
        </p:nvPicPr>
        <p:blipFill rotWithShape="1">
          <a:blip r:embed="rId2">
            <a:alphaModFix/>
          </a:blip>
          <a:srcRect/>
          <a:stretch/>
        </p:blipFill>
        <p:spPr>
          <a:xfrm>
            <a:off x="11062015" y="289774"/>
            <a:ext cx="784364" cy="755857"/>
          </a:xfrm>
          <a:prstGeom prst="rect">
            <a:avLst/>
          </a:prstGeom>
          <a:noFill/>
          <a:ln>
            <a:noFill/>
          </a:ln>
        </p:spPr>
      </p:pic>
      <p:sp>
        <p:nvSpPr>
          <p:cNvPr id="56" name="Google Shape;56;p98"/>
          <p:cNvSpPr txBox="1">
            <a:spLocks noGrp="1"/>
          </p:cNvSpPr>
          <p:nvPr>
            <p:ph type="title"/>
          </p:nvPr>
        </p:nvSpPr>
        <p:spPr>
          <a:xfrm>
            <a:off x="609600" y="0"/>
            <a:ext cx="10972800" cy="1417636"/>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4400" b="1" i="0" u="none" strike="noStrike" cap="none">
                <a:solidFill>
                  <a:schemeClr val="dk2"/>
                </a:solidFill>
                <a:latin typeface="Calibri"/>
                <a:ea typeface="Calibri"/>
                <a:cs typeface="Calibri"/>
                <a:sym typeface="Calibri"/>
              </a:defRPr>
            </a:lvl1pPr>
            <a:lvl2pPr marR="0" lvl="1"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57"/>
        <p:cNvGrpSpPr/>
        <p:nvPr/>
      </p:nvGrpSpPr>
      <p:grpSpPr>
        <a:xfrm>
          <a:off x="0" y="0"/>
          <a:ext cx="0" cy="0"/>
          <a:chOff x="0" y="0"/>
          <a:chExt cx="0" cy="0"/>
        </a:xfrm>
      </p:grpSpPr>
      <p:sp>
        <p:nvSpPr>
          <p:cNvPr id="58" name="Google Shape;58;p97"/>
          <p:cNvSpPr/>
          <p:nvPr/>
        </p:nvSpPr>
        <p:spPr>
          <a:xfrm>
            <a:off x="0" y="4229100"/>
            <a:ext cx="12192000" cy="26289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 name="Google Shape;59;p97"/>
          <p:cNvSpPr txBox="1">
            <a:spLocks noGrp="1"/>
          </p:cNvSpPr>
          <p:nvPr>
            <p:ph type="ctrTitle"/>
          </p:nvPr>
        </p:nvSpPr>
        <p:spPr>
          <a:xfrm>
            <a:off x="1524000" y="1537671"/>
            <a:ext cx="9144000" cy="2238991"/>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7200" b="1">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60" name="Google Shape;60;p97"/>
          <p:cNvPicPr preferRelativeResize="0"/>
          <p:nvPr/>
        </p:nvPicPr>
        <p:blipFill rotWithShape="1">
          <a:blip r:embed="rId2">
            <a:alphaModFix/>
          </a:blip>
          <a:srcRect/>
          <a:stretch/>
        </p:blipFill>
        <p:spPr>
          <a:xfrm>
            <a:off x="8635095" y="343665"/>
            <a:ext cx="3061223" cy="755857"/>
          </a:xfrm>
          <a:prstGeom prst="rect">
            <a:avLst/>
          </a:prstGeom>
          <a:noFill/>
          <a:ln>
            <a:noFill/>
          </a:ln>
        </p:spPr>
      </p:pic>
      <p:sp>
        <p:nvSpPr>
          <p:cNvPr id="61" name="Google Shape;61;p97"/>
          <p:cNvSpPr txBox="1">
            <a:spLocks noGrp="1"/>
          </p:cNvSpPr>
          <p:nvPr>
            <p:ph type="body" idx="1"/>
          </p:nvPr>
        </p:nvSpPr>
        <p:spPr>
          <a:xfrm>
            <a:off x="430773" y="4643156"/>
            <a:ext cx="11256580" cy="1775572"/>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3200"/>
              <a:buNone/>
              <a:defRPr sz="2800">
                <a:solidFill>
                  <a:schemeClr val="lt1"/>
                </a:solidFill>
              </a:defRPr>
            </a:lvl1pPr>
            <a:lvl2pPr marL="914400" lvl="1" indent="-228600" algn="ctr">
              <a:lnSpc>
                <a:spcPct val="100000"/>
              </a:lnSpc>
              <a:spcBef>
                <a:spcPts val="560"/>
              </a:spcBef>
              <a:spcAft>
                <a:spcPts val="0"/>
              </a:spcAft>
              <a:buSzPts val="2800"/>
              <a:buNone/>
              <a:defRPr/>
            </a:lvl2pPr>
            <a:lvl3pPr marL="1371600" lvl="2" indent="-228600" algn="ctr">
              <a:lnSpc>
                <a:spcPct val="100000"/>
              </a:lnSpc>
              <a:spcBef>
                <a:spcPts val="480"/>
              </a:spcBef>
              <a:spcAft>
                <a:spcPts val="0"/>
              </a:spcAft>
              <a:buSzPts val="2400"/>
              <a:buNone/>
              <a:defRPr/>
            </a:lvl3pPr>
            <a:lvl4pPr marL="1828800" lvl="3" indent="-228600" algn="ctr">
              <a:lnSpc>
                <a:spcPct val="100000"/>
              </a:lnSpc>
              <a:spcBef>
                <a:spcPts val="400"/>
              </a:spcBef>
              <a:spcAft>
                <a:spcPts val="0"/>
              </a:spcAft>
              <a:buSzPts val="2000"/>
              <a:buNone/>
              <a:defRPr/>
            </a:lvl4pPr>
            <a:lvl5pPr marL="2286000" lvl="4" indent="-228600" algn="ctr">
              <a:lnSpc>
                <a:spcPct val="100000"/>
              </a:lnSpc>
              <a:spcBef>
                <a:spcPts val="400"/>
              </a:spcBef>
              <a:spcAft>
                <a:spcPts val="0"/>
              </a:spcAft>
              <a:buSzPts val="2000"/>
              <a:buNone/>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vent Title">
  <p:cSld name="Event Title">
    <p:bg>
      <p:bgPr>
        <a:solidFill>
          <a:srgbClr val="005397"/>
        </a:solidFill>
        <a:effectLst/>
      </p:bgPr>
    </p:bg>
    <p:spTree>
      <p:nvGrpSpPr>
        <p:cNvPr id="1" name="Shape 62"/>
        <p:cNvGrpSpPr/>
        <p:nvPr/>
      </p:nvGrpSpPr>
      <p:grpSpPr>
        <a:xfrm>
          <a:off x="0" y="0"/>
          <a:ext cx="0" cy="0"/>
          <a:chOff x="0" y="0"/>
          <a:chExt cx="0" cy="0"/>
        </a:xfrm>
      </p:grpSpPr>
      <p:sp>
        <p:nvSpPr>
          <p:cNvPr id="63" name="Google Shape;63;p88"/>
          <p:cNvSpPr txBox="1">
            <a:spLocks noGrp="1"/>
          </p:cNvSpPr>
          <p:nvPr>
            <p:ph type="title"/>
          </p:nvPr>
        </p:nvSpPr>
        <p:spPr>
          <a:xfrm>
            <a:off x="372319" y="304800"/>
            <a:ext cx="5139481" cy="3845528"/>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Font typeface="Arial"/>
              <a:buNone/>
              <a:defRPr b="1">
                <a:solidFill>
                  <a:schemeClr val="lt1"/>
                </a:solidFill>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sp>
        <p:nvSpPr>
          <p:cNvPr id="64" name="Google Shape;64;p88"/>
          <p:cNvSpPr txBox="1">
            <a:spLocks noGrp="1"/>
          </p:cNvSpPr>
          <p:nvPr>
            <p:ph type="body" idx="1"/>
          </p:nvPr>
        </p:nvSpPr>
        <p:spPr>
          <a:xfrm>
            <a:off x="372319" y="5524500"/>
            <a:ext cx="5224463" cy="1084263"/>
          </a:xfrm>
          <a:prstGeom prst="rect">
            <a:avLst/>
          </a:prstGeom>
          <a:noFill/>
          <a:ln>
            <a:noFill/>
          </a:ln>
        </p:spPr>
        <p:txBody>
          <a:bodyPr spcFirstLastPara="1" wrap="square" lIns="91425" tIns="91425" rIns="91425" bIns="91425" anchor="t" anchorCtr="0">
            <a:normAutofit/>
          </a:bodyPr>
          <a:lstStyle>
            <a:lvl1pPr marL="457200" lvl="0" indent="-467677" algn="l">
              <a:lnSpc>
                <a:spcPct val="100000"/>
              </a:lnSpc>
              <a:spcBef>
                <a:spcPts val="640"/>
              </a:spcBef>
              <a:spcAft>
                <a:spcPts val="0"/>
              </a:spcAft>
              <a:buSzPts val="3765"/>
              <a:buChar char="•"/>
              <a:defRPr/>
            </a:lvl1pPr>
            <a:lvl2pPr marL="914400" lvl="1" indent="-437769" algn="l">
              <a:lnSpc>
                <a:spcPct val="100000"/>
              </a:lnSpc>
              <a:spcBef>
                <a:spcPts val="560"/>
              </a:spcBef>
              <a:spcAft>
                <a:spcPts val="0"/>
              </a:spcAft>
              <a:buSzPts val="3294"/>
              <a:buChar char="–"/>
              <a:defRPr/>
            </a:lvl2pPr>
            <a:lvl3pPr marL="1371600" lvl="2" indent="-407924" algn="l">
              <a:lnSpc>
                <a:spcPct val="100000"/>
              </a:lnSpc>
              <a:spcBef>
                <a:spcPts val="480"/>
              </a:spcBef>
              <a:spcAft>
                <a:spcPts val="0"/>
              </a:spcAft>
              <a:buSzPts val="2824"/>
              <a:buChar char="•"/>
              <a:defRPr/>
            </a:lvl3pPr>
            <a:lvl4pPr marL="1828800" lvl="3" indent="-378015" algn="l">
              <a:lnSpc>
                <a:spcPct val="100000"/>
              </a:lnSpc>
              <a:spcBef>
                <a:spcPts val="400"/>
              </a:spcBef>
              <a:spcAft>
                <a:spcPts val="0"/>
              </a:spcAft>
              <a:buSzPts val="2353"/>
              <a:buChar char="–"/>
              <a:defRPr/>
            </a:lvl4pPr>
            <a:lvl5pPr marL="2286000" lvl="4" indent="-378015" algn="l">
              <a:lnSpc>
                <a:spcPct val="100000"/>
              </a:lnSpc>
              <a:spcBef>
                <a:spcPts val="400"/>
              </a:spcBef>
              <a:spcAft>
                <a:spcPts val="0"/>
              </a:spcAft>
              <a:buSzPts val="2353"/>
              <a:buChar char="»"/>
              <a:defRPr/>
            </a:lvl5pPr>
            <a:lvl6pPr marL="2743200" lvl="5" indent="-378015" algn="l">
              <a:lnSpc>
                <a:spcPct val="100000"/>
              </a:lnSpc>
              <a:spcBef>
                <a:spcPts val="400"/>
              </a:spcBef>
              <a:spcAft>
                <a:spcPts val="0"/>
              </a:spcAft>
              <a:buSzPts val="2353"/>
              <a:buChar char="»"/>
              <a:defRPr/>
            </a:lvl6pPr>
            <a:lvl7pPr marL="3200400" lvl="6" indent="-378015" algn="l">
              <a:lnSpc>
                <a:spcPct val="100000"/>
              </a:lnSpc>
              <a:spcBef>
                <a:spcPts val="400"/>
              </a:spcBef>
              <a:spcAft>
                <a:spcPts val="0"/>
              </a:spcAft>
              <a:buSzPts val="2353"/>
              <a:buChar char="»"/>
              <a:defRPr/>
            </a:lvl7pPr>
            <a:lvl8pPr marL="3657600" lvl="7" indent="-378015" algn="l">
              <a:lnSpc>
                <a:spcPct val="100000"/>
              </a:lnSpc>
              <a:spcBef>
                <a:spcPts val="400"/>
              </a:spcBef>
              <a:spcAft>
                <a:spcPts val="0"/>
              </a:spcAft>
              <a:buSzPts val="2353"/>
              <a:buChar char="»"/>
              <a:defRPr/>
            </a:lvl8pPr>
            <a:lvl9pPr marL="4114800" lvl="8" indent="-378015" algn="l">
              <a:lnSpc>
                <a:spcPct val="100000"/>
              </a:lnSpc>
              <a:spcBef>
                <a:spcPts val="400"/>
              </a:spcBef>
              <a:spcAft>
                <a:spcPts val="0"/>
              </a:spcAft>
              <a:buSzPts val="2353"/>
              <a:buChar char="»"/>
              <a:defRPr/>
            </a:lvl9pPr>
          </a:lstStyle>
          <a:p>
            <a:endParaRPr/>
          </a:p>
        </p:txBody>
      </p:sp>
      <p:cxnSp>
        <p:nvCxnSpPr>
          <p:cNvPr id="65" name="Google Shape;65;p88"/>
          <p:cNvCxnSpPr/>
          <p:nvPr/>
        </p:nvCxnSpPr>
        <p:spPr>
          <a:xfrm>
            <a:off x="473919" y="5219700"/>
            <a:ext cx="4098081" cy="0"/>
          </a:xfrm>
          <a:prstGeom prst="straightConnector1">
            <a:avLst/>
          </a:prstGeom>
          <a:noFill/>
          <a:ln w="9525" cap="flat" cmpd="sng">
            <a:solidFill>
              <a:srgbClr val="86A8CC"/>
            </a:solidFill>
            <a:prstDash val="solid"/>
            <a:round/>
            <a:headEnd type="none" w="sm" len="sm"/>
            <a:tailEnd type="none" w="sm" len="sm"/>
          </a:ln>
        </p:spPr>
      </p:cxnSp>
      <p:sp>
        <p:nvSpPr>
          <p:cNvPr id="66" name="Google Shape;66;p88"/>
          <p:cNvSpPr/>
          <p:nvPr/>
        </p:nvSpPr>
        <p:spPr>
          <a:xfrm>
            <a:off x="6426200" y="5391151"/>
            <a:ext cx="5765800" cy="146684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7" name="Google Shape;67;p88"/>
          <p:cNvPicPr preferRelativeResize="0"/>
          <p:nvPr/>
        </p:nvPicPr>
        <p:blipFill rotWithShape="1">
          <a:blip r:embed="rId2">
            <a:alphaModFix/>
          </a:blip>
          <a:srcRect/>
          <a:stretch/>
        </p:blipFill>
        <p:spPr>
          <a:xfrm>
            <a:off x="7881232" y="5758788"/>
            <a:ext cx="2893836" cy="714527"/>
          </a:xfrm>
          <a:prstGeom prst="rect">
            <a:avLst/>
          </a:prstGeom>
          <a:noFill/>
          <a:ln>
            <a:noFill/>
          </a:ln>
        </p:spPr>
      </p:pic>
      <p:sp>
        <p:nvSpPr>
          <p:cNvPr id="68" name="Google Shape;68;p88"/>
          <p:cNvSpPr>
            <a:spLocks noGrp="1"/>
          </p:cNvSpPr>
          <p:nvPr>
            <p:ph type="pic" idx="2"/>
          </p:nvPr>
        </p:nvSpPr>
        <p:spPr>
          <a:xfrm>
            <a:off x="6426200" y="-20732"/>
            <a:ext cx="5765800" cy="539115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vent Welcome">
  <p:cSld name="Event Welcome">
    <p:spTree>
      <p:nvGrpSpPr>
        <p:cNvPr id="1" name="Shape 69"/>
        <p:cNvGrpSpPr/>
        <p:nvPr/>
      </p:nvGrpSpPr>
      <p:grpSpPr>
        <a:xfrm>
          <a:off x="0" y="0"/>
          <a:ext cx="0" cy="0"/>
          <a:chOff x="0" y="0"/>
          <a:chExt cx="0" cy="0"/>
        </a:xfrm>
      </p:grpSpPr>
      <p:sp>
        <p:nvSpPr>
          <p:cNvPr id="70" name="Google Shape;70;p89"/>
          <p:cNvSpPr/>
          <p:nvPr/>
        </p:nvSpPr>
        <p:spPr>
          <a:xfrm>
            <a:off x="0" y="-25400"/>
            <a:ext cx="12230101" cy="21463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5397"/>
              </a:solidFill>
              <a:latin typeface="Arial"/>
              <a:ea typeface="Arial"/>
              <a:cs typeface="Arial"/>
              <a:sym typeface="Arial"/>
            </a:endParaRPr>
          </a:p>
        </p:txBody>
      </p:sp>
      <p:sp>
        <p:nvSpPr>
          <p:cNvPr id="71" name="Google Shape;71;p89"/>
          <p:cNvSpPr txBox="1">
            <a:spLocks noGrp="1"/>
          </p:cNvSpPr>
          <p:nvPr>
            <p:ph type="body" idx="1"/>
          </p:nvPr>
        </p:nvSpPr>
        <p:spPr>
          <a:xfrm>
            <a:off x="381000" y="2893218"/>
            <a:ext cx="5224463" cy="2378870"/>
          </a:xfrm>
          <a:prstGeom prst="rect">
            <a:avLst/>
          </a:prstGeom>
          <a:noFill/>
          <a:ln>
            <a:noFill/>
          </a:ln>
        </p:spPr>
        <p:txBody>
          <a:bodyPr spcFirstLastPara="1" wrap="square" lIns="91425" tIns="91425" rIns="91425" bIns="91425"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72" name="Google Shape;72;p89"/>
          <p:cNvSpPr txBox="1"/>
          <p:nvPr/>
        </p:nvSpPr>
        <p:spPr>
          <a:xfrm>
            <a:off x="381000" y="342124"/>
            <a:ext cx="3886200" cy="1358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400"/>
              <a:buFont typeface="Calibri"/>
              <a:buNone/>
            </a:pPr>
            <a:r>
              <a:rPr lang="en-US" sz="4400" b="1" i="0" u="none" strike="noStrike" cap="none">
                <a:solidFill>
                  <a:schemeClr val="lt1"/>
                </a:solidFill>
                <a:latin typeface="Calibri"/>
                <a:ea typeface="Calibri"/>
                <a:cs typeface="Calibri"/>
                <a:sym typeface="Calibri"/>
              </a:rPr>
              <a:t>Welcome!</a:t>
            </a:r>
            <a:endParaRPr sz="8000" b="1" i="0" u="none" strike="noStrike" cap="none">
              <a:solidFill>
                <a:schemeClr val="lt1"/>
              </a:solidFill>
              <a:latin typeface="Calibri"/>
              <a:ea typeface="Calibri"/>
              <a:cs typeface="Calibri"/>
              <a:sym typeface="Calibri"/>
            </a:endParaRPr>
          </a:p>
        </p:txBody>
      </p:sp>
      <p:cxnSp>
        <p:nvCxnSpPr>
          <p:cNvPr id="73" name="Google Shape;73;p89"/>
          <p:cNvCxnSpPr/>
          <p:nvPr/>
        </p:nvCxnSpPr>
        <p:spPr>
          <a:xfrm>
            <a:off x="523132" y="3850481"/>
            <a:ext cx="3060700" cy="0"/>
          </a:xfrm>
          <a:prstGeom prst="straightConnector1">
            <a:avLst/>
          </a:prstGeom>
          <a:noFill/>
          <a:ln w="38100" cap="flat" cmpd="sng">
            <a:solidFill>
              <a:srgbClr val="FFCA38"/>
            </a:solidFill>
            <a:prstDash val="solid"/>
            <a:round/>
            <a:headEnd type="none" w="sm" len="sm"/>
            <a:tailEnd type="none" w="sm" len="sm"/>
          </a:ln>
        </p:spPr>
      </p:cxnSp>
      <p:sp>
        <p:nvSpPr>
          <p:cNvPr id="74" name="Google Shape;74;p89"/>
          <p:cNvSpPr>
            <a:spLocks noGrp="1"/>
          </p:cNvSpPr>
          <p:nvPr>
            <p:ph type="pic" idx="2"/>
          </p:nvPr>
        </p:nvSpPr>
        <p:spPr>
          <a:xfrm>
            <a:off x="4544568" y="-25400"/>
            <a:ext cx="7647432" cy="68834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5"/>
        <p:cNvGrpSpPr/>
        <p:nvPr/>
      </p:nvGrpSpPr>
      <p:grpSpPr>
        <a:xfrm>
          <a:off x="0" y="0"/>
          <a:ext cx="0" cy="0"/>
          <a:chOff x="0" y="0"/>
          <a:chExt cx="0" cy="0"/>
        </a:xfrm>
      </p:grpSpPr>
      <p:sp>
        <p:nvSpPr>
          <p:cNvPr id="76" name="Google Shape;76;p90"/>
          <p:cNvSpPr/>
          <p:nvPr/>
        </p:nvSpPr>
        <p:spPr>
          <a:xfrm>
            <a:off x="0" y="-25400"/>
            <a:ext cx="12192000" cy="2146300"/>
          </a:xfrm>
          <a:prstGeom prst="rect">
            <a:avLst/>
          </a:prstGeom>
          <a:solidFill>
            <a:srgbClr val="FFCA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90"/>
          <p:cNvSpPr txBox="1">
            <a:spLocks noGrp="1"/>
          </p:cNvSpPr>
          <p:nvPr>
            <p:ph type="title"/>
          </p:nvPr>
        </p:nvSpPr>
        <p:spPr>
          <a:xfrm>
            <a:off x="381000" y="304800"/>
            <a:ext cx="5486400" cy="144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400"/>
              <a:buNone/>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sp>
        <p:nvSpPr>
          <p:cNvPr id="78" name="Google Shape;78;p90"/>
          <p:cNvSpPr txBox="1">
            <a:spLocks noGrp="1"/>
          </p:cNvSpPr>
          <p:nvPr>
            <p:ph type="body" idx="1"/>
          </p:nvPr>
        </p:nvSpPr>
        <p:spPr>
          <a:xfrm>
            <a:off x="381000" y="2893218"/>
            <a:ext cx="5224463" cy="2378870"/>
          </a:xfrm>
          <a:prstGeom prst="rect">
            <a:avLst/>
          </a:prstGeom>
          <a:noFill/>
          <a:ln>
            <a:noFill/>
          </a:ln>
        </p:spPr>
        <p:txBody>
          <a:bodyPr spcFirstLastPara="1" wrap="square" lIns="91425" tIns="91425" rIns="91425" bIns="91425"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cxnSp>
        <p:nvCxnSpPr>
          <p:cNvPr id="79" name="Google Shape;79;p90"/>
          <p:cNvCxnSpPr/>
          <p:nvPr/>
        </p:nvCxnSpPr>
        <p:spPr>
          <a:xfrm>
            <a:off x="523132" y="3850481"/>
            <a:ext cx="3060700" cy="0"/>
          </a:xfrm>
          <a:prstGeom prst="straightConnector1">
            <a:avLst/>
          </a:prstGeom>
          <a:noFill/>
          <a:ln w="9525" cap="flat" cmpd="sng">
            <a:solidFill>
              <a:srgbClr val="005397"/>
            </a:solidFill>
            <a:prstDash val="solid"/>
            <a:round/>
            <a:headEnd type="none" w="sm" len="sm"/>
            <a:tailEnd type="none" w="sm" len="sm"/>
          </a:ln>
        </p:spPr>
      </p:cxnSp>
      <p:sp>
        <p:nvSpPr>
          <p:cNvPr id="80" name="Google Shape;80;p90"/>
          <p:cNvSpPr>
            <a:spLocks noGrp="1"/>
          </p:cNvSpPr>
          <p:nvPr>
            <p:ph type="pic" idx="2"/>
          </p:nvPr>
        </p:nvSpPr>
        <p:spPr>
          <a:xfrm>
            <a:off x="6469024" y="-25400"/>
            <a:ext cx="5722975" cy="68834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vent Half Image">
  <p:cSld name="Event Half Image">
    <p:bg>
      <p:bgPr>
        <a:solidFill>
          <a:srgbClr val="005397"/>
        </a:solidFill>
        <a:effectLst/>
      </p:bgPr>
    </p:bg>
    <p:spTree>
      <p:nvGrpSpPr>
        <p:cNvPr id="1" name="Shape 81"/>
        <p:cNvGrpSpPr/>
        <p:nvPr/>
      </p:nvGrpSpPr>
      <p:grpSpPr>
        <a:xfrm>
          <a:off x="0" y="0"/>
          <a:ext cx="0" cy="0"/>
          <a:chOff x="0" y="0"/>
          <a:chExt cx="0" cy="0"/>
        </a:xfrm>
      </p:grpSpPr>
      <p:sp>
        <p:nvSpPr>
          <p:cNvPr id="82" name="Google Shape;82;p92"/>
          <p:cNvSpPr txBox="1">
            <a:spLocks noGrp="1"/>
          </p:cNvSpPr>
          <p:nvPr>
            <p:ph type="title"/>
          </p:nvPr>
        </p:nvSpPr>
        <p:spPr>
          <a:xfrm>
            <a:off x="609226" y="812800"/>
            <a:ext cx="5139481" cy="5257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1556"/>
              <a:buFont typeface="Arial"/>
              <a:buNone/>
              <a:defRPr sz="7200" b="1">
                <a:solidFill>
                  <a:schemeClr val="lt1"/>
                </a:solidFill>
              </a:defRPr>
            </a:lvl1pPr>
            <a:lvl2pPr lvl="1" algn="ctr">
              <a:lnSpc>
                <a:spcPct val="100000"/>
              </a:lnSpc>
              <a:spcBef>
                <a:spcPts val="0"/>
              </a:spcBef>
              <a:spcAft>
                <a:spcPts val="0"/>
              </a:spcAft>
              <a:buClr>
                <a:schemeClr val="dk2"/>
              </a:buClr>
              <a:buSzPts val="1556"/>
              <a:buNone/>
              <a:defRPr/>
            </a:lvl2pPr>
            <a:lvl3pPr lvl="2" algn="ctr">
              <a:lnSpc>
                <a:spcPct val="100000"/>
              </a:lnSpc>
              <a:spcBef>
                <a:spcPts val="0"/>
              </a:spcBef>
              <a:spcAft>
                <a:spcPts val="0"/>
              </a:spcAft>
              <a:buClr>
                <a:schemeClr val="dk2"/>
              </a:buClr>
              <a:buSzPts val="1556"/>
              <a:buNone/>
              <a:defRPr/>
            </a:lvl3pPr>
            <a:lvl4pPr lvl="3" algn="ctr">
              <a:lnSpc>
                <a:spcPct val="100000"/>
              </a:lnSpc>
              <a:spcBef>
                <a:spcPts val="0"/>
              </a:spcBef>
              <a:spcAft>
                <a:spcPts val="0"/>
              </a:spcAft>
              <a:buClr>
                <a:schemeClr val="dk2"/>
              </a:buClr>
              <a:buSzPts val="1556"/>
              <a:buNone/>
              <a:defRPr/>
            </a:lvl4pPr>
            <a:lvl5pPr lvl="4" algn="ctr">
              <a:lnSpc>
                <a:spcPct val="100000"/>
              </a:lnSpc>
              <a:spcBef>
                <a:spcPts val="0"/>
              </a:spcBef>
              <a:spcAft>
                <a:spcPts val="0"/>
              </a:spcAft>
              <a:buClr>
                <a:schemeClr val="dk2"/>
              </a:buClr>
              <a:buSzPts val="1556"/>
              <a:buNone/>
              <a:defRPr/>
            </a:lvl5pPr>
            <a:lvl6pPr lvl="5" algn="ctr">
              <a:lnSpc>
                <a:spcPct val="100000"/>
              </a:lnSpc>
              <a:spcBef>
                <a:spcPts val="0"/>
              </a:spcBef>
              <a:spcAft>
                <a:spcPts val="0"/>
              </a:spcAft>
              <a:buClr>
                <a:schemeClr val="dk2"/>
              </a:buClr>
              <a:buSzPts val="1556"/>
              <a:buNone/>
              <a:defRPr/>
            </a:lvl6pPr>
            <a:lvl7pPr lvl="6" algn="ctr">
              <a:lnSpc>
                <a:spcPct val="100000"/>
              </a:lnSpc>
              <a:spcBef>
                <a:spcPts val="0"/>
              </a:spcBef>
              <a:spcAft>
                <a:spcPts val="0"/>
              </a:spcAft>
              <a:buClr>
                <a:schemeClr val="dk2"/>
              </a:buClr>
              <a:buSzPts val="1556"/>
              <a:buNone/>
              <a:defRPr/>
            </a:lvl7pPr>
            <a:lvl8pPr lvl="7" algn="ctr">
              <a:lnSpc>
                <a:spcPct val="100000"/>
              </a:lnSpc>
              <a:spcBef>
                <a:spcPts val="0"/>
              </a:spcBef>
              <a:spcAft>
                <a:spcPts val="0"/>
              </a:spcAft>
              <a:buClr>
                <a:schemeClr val="dk2"/>
              </a:buClr>
              <a:buSzPts val="1556"/>
              <a:buNone/>
              <a:defRPr/>
            </a:lvl8pPr>
            <a:lvl9pPr lvl="8" algn="ctr">
              <a:lnSpc>
                <a:spcPct val="100000"/>
              </a:lnSpc>
              <a:spcBef>
                <a:spcPts val="0"/>
              </a:spcBef>
              <a:spcAft>
                <a:spcPts val="0"/>
              </a:spcAft>
              <a:buClr>
                <a:schemeClr val="dk2"/>
              </a:buClr>
              <a:buSzPts val="1556"/>
              <a:buNone/>
              <a:defRPr/>
            </a:lvl9pPr>
          </a:lstStyle>
          <a:p>
            <a:endParaRPr/>
          </a:p>
        </p:txBody>
      </p:sp>
      <p:sp>
        <p:nvSpPr>
          <p:cNvPr id="83" name="Google Shape;83;p92"/>
          <p:cNvSpPr>
            <a:spLocks noGrp="1"/>
          </p:cNvSpPr>
          <p:nvPr>
            <p:ph type="pic" idx="2"/>
          </p:nvPr>
        </p:nvSpPr>
        <p:spPr>
          <a:xfrm>
            <a:off x="6375400" y="0"/>
            <a:ext cx="5816600" cy="6918158"/>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Alternative Title Slide">
  <p:cSld name="2_Alternative Title Slide">
    <p:bg>
      <p:bgPr>
        <a:blipFill>
          <a:blip r:embed="rId2">
            <a:alphaModFix/>
          </a:blip>
          <a:stretch>
            <a:fillRect/>
          </a:stretch>
        </a:blipFill>
        <a:effectLst/>
      </p:bgPr>
    </p:bg>
    <p:spTree>
      <p:nvGrpSpPr>
        <p:cNvPr id="1" name="Shape 84"/>
        <p:cNvGrpSpPr/>
        <p:nvPr/>
      </p:nvGrpSpPr>
      <p:grpSpPr>
        <a:xfrm>
          <a:off x="0" y="0"/>
          <a:ext cx="0" cy="0"/>
          <a:chOff x="0" y="0"/>
          <a:chExt cx="0" cy="0"/>
        </a:xfrm>
      </p:grpSpPr>
      <p:pic>
        <p:nvPicPr>
          <p:cNvPr id="85" name="Google Shape;85;p93"/>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1"/>
          <p:cNvSpPr txBox="1">
            <a:spLocks noGrp="1"/>
          </p:cNvSpPr>
          <p:nvPr>
            <p:ph type="title"/>
          </p:nvPr>
        </p:nvSpPr>
        <p:spPr>
          <a:xfrm>
            <a:off x="319452" y="151544"/>
            <a:ext cx="10117017"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71"/>
          <p:cNvSpPr txBox="1">
            <a:spLocks noGrp="1"/>
          </p:cNvSpPr>
          <p:nvPr>
            <p:ph type="body" idx="1"/>
          </p:nvPr>
        </p:nvSpPr>
        <p:spPr>
          <a:xfrm>
            <a:off x="319452" y="1552575"/>
            <a:ext cx="109728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
          <p:cNvSpPr/>
          <p:nvPr/>
        </p:nvSpPr>
        <p:spPr>
          <a:xfrm>
            <a:off x="0" y="0"/>
            <a:ext cx="12192000" cy="4242391"/>
          </a:xfrm>
          <a:prstGeom prst="rect">
            <a:avLst/>
          </a:prstGeom>
          <a:solidFill>
            <a:srgbClr val="FFCA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4" name="Google Shape;534;p1"/>
          <p:cNvSpPr txBox="1">
            <a:spLocks noGrp="1"/>
          </p:cNvSpPr>
          <p:nvPr>
            <p:ph type="ctrTitle"/>
          </p:nvPr>
        </p:nvSpPr>
        <p:spPr>
          <a:xfrm>
            <a:off x="596348" y="1537671"/>
            <a:ext cx="10923104" cy="2238991"/>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2"/>
              </a:buClr>
              <a:buSzPts val="1400"/>
              <a:buFont typeface="Calibri"/>
              <a:buNone/>
            </a:pPr>
            <a:r>
              <a:rPr lang="en-US" sz="6600"/>
              <a:t>An Inflation Reduction Act Overview </a:t>
            </a:r>
            <a:endParaRPr/>
          </a:p>
        </p:txBody>
      </p:sp>
      <p:sp>
        <p:nvSpPr>
          <p:cNvPr id="535" name="Google Shape;535;p1"/>
          <p:cNvSpPr txBox="1">
            <a:spLocks noGrp="1"/>
          </p:cNvSpPr>
          <p:nvPr>
            <p:ph type="body" idx="1"/>
          </p:nvPr>
        </p:nvSpPr>
        <p:spPr>
          <a:xfrm>
            <a:off x="430773" y="4469287"/>
            <a:ext cx="11256580" cy="193537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endParaRPr sz="3200" dirty="0"/>
          </a:p>
          <a:p>
            <a:pPr marL="0" lvl="0" indent="0" algn="ctr" rtl="0">
              <a:lnSpc>
                <a:spcPct val="100000"/>
              </a:lnSpc>
              <a:spcBef>
                <a:spcPts val="0"/>
              </a:spcBef>
              <a:spcAft>
                <a:spcPts val="0"/>
              </a:spcAft>
              <a:buSzPts val="3200"/>
              <a:buNone/>
            </a:pPr>
            <a:r>
              <a:rPr lang="en-US" sz="3400" dirty="0">
                <a:solidFill>
                  <a:schemeClr val="lt2"/>
                </a:solidFill>
              </a:rPr>
              <a:t>on.mncerts.org/IRA</a:t>
            </a:r>
            <a:endParaRPr sz="3400" i="1" dirty="0">
              <a:latin typeface="Arial"/>
              <a:ea typeface="Arial"/>
              <a:cs typeface="Arial"/>
              <a:sym typeface="Arial"/>
            </a:endParaRPr>
          </a:p>
          <a:p>
            <a:pPr marL="0" lvl="0" indent="0" algn="ctr" rtl="0">
              <a:lnSpc>
                <a:spcPct val="100000"/>
              </a:lnSpc>
              <a:spcBef>
                <a:spcPts val="0"/>
              </a:spcBef>
              <a:spcAft>
                <a:spcPts val="0"/>
              </a:spcAft>
              <a:buSzPts val="3200"/>
              <a:buNone/>
            </a:pPr>
            <a:endParaRPr b="1" dirty="0"/>
          </a:p>
        </p:txBody>
      </p:sp>
      <p:sp>
        <p:nvSpPr>
          <p:cNvPr id="536" name="Google Shape;536;p1"/>
          <p:cNvSpPr/>
          <p:nvPr/>
        </p:nvSpPr>
        <p:spPr>
          <a:xfrm>
            <a:off x="8633647" y="226896"/>
            <a:ext cx="709627" cy="7096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7" name="Google Shape;537;p1"/>
          <p:cNvPicPr preferRelativeResize="0"/>
          <p:nvPr/>
        </p:nvPicPr>
        <p:blipFill rotWithShape="1">
          <a:blip r:embed="rId3">
            <a:alphaModFix/>
          </a:blip>
          <a:srcRect/>
          <a:stretch/>
        </p:blipFill>
        <p:spPr>
          <a:xfrm>
            <a:off x="8626130" y="226896"/>
            <a:ext cx="3061223" cy="7558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116"/>
          <p:cNvSpPr txBox="1">
            <a:spLocks noGrp="1"/>
          </p:cNvSpPr>
          <p:nvPr>
            <p:ph type="title"/>
          </p:nvPr>
        </p:nvSpPr>
        <p:spPr>
          <a:xfrm>
            <a:off x="609600" y="0"/>
            <a:ext cx="10972800" cy="141763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r>
              <a:rPr lang="en-US"/>
              <a:t>Commercial Solar Incentives</a:t>
            </a:r>
            <a:endParaRPr/>
          </a:p>
        </p:txBody>
      </p:sp>
      <p:sp>
        <p:nvSpPr>
          <p:cNvPr id="830" name="Google Shape;830;p116"/>
          <p:cNvSpPr txBox="1"/>
          <p:nvPr/>
        </p:nvSpPr>
        <p:spPr>
          <a:xfrm>
            <a:off x="370115" y="1328058"/>
            <a:ext cx="5224041" cy="5037666"/>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20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Project &lt; 1MW: 30% tax credit</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&gt;1 MW: get 30% if meet prevailing wage and apprenticeship requirements</a:t>
            </a:r>
            <a:endParaRPr/>
          </a:p>
          <a:p>
            <a:pPr marL="457200" marR="0" lvl="0" indent="-457200" algn="l" rtl="0">
              <a:lnSpc>
                <a:spcPct val="100000"/>
              </a:lnSpc>
              <a:spcBef>
                <a:spcPts val="120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2025: Clean Electricity Investment Credit</a:t>
            </a:r>
            <a:endParaRPr/>
          </a:p>
          <a:p>
            <a:pPr marL="457200" marR="0" lvl="0" indent="-457200" algn="l" rtl="0">
              <a:lnSpc>
                <a:spcPct val="100000"/>
              </a:lnSpc>
              <a:spcBef>
                <a:spcPts val="1200"/>
              </a:spcBef>
              <a:spcAft>
                <a:spcPts val="0"/>
              </a:spcAft>
              <a:buClr>
                <a:srgbClr val="000000"/>
              </a:buClr>
              <a:buSzPts val="3000"/>
              <a:buFont typeface="Arial"/>
              <a:buChar char="•"/>
            </a:pPr>
            <a:r>
              <a:rPr lang="en-US" sz="3000" b="1" i="0" u="none" strike="noStrike" cap="none">
                <a:solidFill>
                  <a:srgbClr val="000000"/>
                </a:solidFill>
                <a:latin typeface="Calibri"/>
                <a:ea typeface="Calibri"/>
                <a:cs typeface="Calibri"/>
                <a:sym typeface="Calibri"/>
              </a:rPr>
              <a:t>Transferability</a:t>
            </a:r>
            <a:endParaRPr sz="3000" b="1" i="0" u="none" strike="noStrike" cap="none">
              <a:solidFill>
                <a:srgbClr val="000000"/>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16"/>
          <p:cNvSpPr txBox="1"/>
          <p:nvPr/>
        </p:nvSpPr>
        <p:spPr>
          <a:xfrm>
            <a:off x="6096000" y="1308524"/>
            <a:ext cx="5224041" cy="5037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p:txBody>
      </p:sp>
      <p:pic>
        <p:nvPicPr>
          <p:cNvPr id="832" name="Google Shape;832;p116" descr="SHOW ME THE MONEY. Remember the scene in Jerry Maguire… | by Anand | Medium"/>
          <p:cNvPicPr preferRelativeResize="0"/>
          <p:nvPr/>
        </p:nvPicPr>
        <p:blipFill rotWithShape="1">
          <a:blip r:embed="rId3">
            <a:alphaModFix/>
          </a:blip>
          <a:srcRect/>
          <a:stretch/>
        </p:blipFill>
        <p:spPr>
          <a:xfrm>
            <a:off x="5763527" y="1554300"/>
            <a:ext cx="5939348" cy="32074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22"/>
          <p:cNvSpPr txBox="1">
            <a:spLocks noGrp="1"/>
          </p:cNvSpPr>
          <p:nvPr>
            <p:ph type="title"/>
          </p:nvPr>
        </p:nvSpPr>
        <p:spPr>
          <a:xfrm>
            <a:off x="609600" y="0"/>
            <a:ext cx="10972800" cy="134818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r>
              <a:rPr lang="en-US"/>
              <a:t>Four Tax Credit Adders</a:t>
            </a:r>
            <a:endParaRPr/>
          </a:p>
        </p:txBody>
      </p:sp>
      <p:sp>
        <p:nvSpPr>
          <p:cNvPr id="839" name="Google Shape;839;p22"/>
          <p:cNvSpPr txBox="1">
            <a:spLocks noGrp="1"/>
          </p:cNvSpPr>
          <p:nvPr>
            <p:ph type="body" idx="1"/>
          </p:nvPr>
        </p:nvSpPr>
        <p:spPr>
          <a:xfrm>
            <a:off x="-1" y="1393165"/>
            <a:ext cx="5037221" cy="5128405"/>
          </a:xfrm>
          <a:prstGeom prst="rect">
            <a:avLst/>
          </a:prstGeom>
          <a:noFill/>
          <a:ln>
            <a:noFill/>
          </a:ln>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3200"/>
              <a:buChar char="•"/>
            </a:pPr>
            <a:r>
              <a:rPr lang="en-US" sz="2800"/>
              <a:t>Up to 10%: for using US-manufactured solar products and construction material. </a:t>
            </a:r>
            <a:endParaRPr/>
          </a:p>
          <a:p>
            <a:pPr marL="457200" lvl="0" indent="-457200" algn="l" rtl="0">
              <a:lnSpc>
                <a:spcPct val="100000"/>
              </a:lnSpc>
              <a:spcBef>
                <a:spcPts val="0"/>
              </a:spcBef>
              <a:spcAft>
                <a:spcPts val="0"/>
              </a:spcAft>
              <a:buSzPts val="3200"/>
              <a:buChar char="•"/>
            </a:pPr>
            <a:r>
              <a:rPr lang="en-US" sz="2800"/>
              <a:t>Up to 10%: projects in “energy communities” </a:t>
            </a:r>
            <a:endParaRPr/>
          </a:p>
          <a:p>
            <a:pPr marL="457200" lvl="0" indent="-457200" algn="l" rtl="0">
              <a:lnSpc>
                <a:spcPct val="100000"/>
              </a:lnSpc>
              <a:spcBef>
                <a:spcPts val="0"/>
              </a:spcBef>
              <a:spcAft>
                <a:spcPts val="0"/>
              </a:spcAft>
              <a:buSzPts val="3200"/>
              <a:buChar char="•"/>
            </a:pPr>
            <a:r>
              <a:rPr lang="en-US" sz="2800"/>
              <a:t>Up to 10%: solar projects &lt;5MW located in low-income communities</a:t>
            </a:r>
            <a:endParaRPr/>
          </a:p>
          <a:p>
            <a:pPr marL="457200" lvl="0" indent="-457200" algn="l" rtl="0">
              <a:lnSpc>
                <a:spcPct val="100000"/>
              </a:lnSpc>
              <a:spcBef>
                <a:spcPts val="0"/>
              </a:spcBef>
              <a:spcAft>
                <a:spcPts val="0"/>
              </a:spcAft>
              <a:buSzPts val="3200"/>
              <a:buChar char="•"/>
            </a:pPr>
            <a:r>
              <a:rPr lang="en-US" sz="2800"/>
              <a:t>Up to 20%: solar projects &lt; 5MW, built as part of an affordable housing project or to benefit low-income HH </a:t>
            </a:r>
            <a:endParaRPr/>
          </a:p>
          <a:p>
            <a:pPr marL="457200" marR="0" lvl="0" indent="-228600" algn="l" rtl="0">
              <a:lnSpc>
                <a:spcPct val="100000"/>
              </a:lnSpc>
              <a:spcBef>
                <a:spcPts val="0"/>
              </a:spcBef>
              <a:spcAft>
                <a:spcPts val="0"/>
              </a:spcAft>
              <a:buClr>
                <a:schemeClr val="lt1"/>
              </a:buClr>
              <a:buSzPts val="3200"/>
              <a:buFont typeface="Arial"/>
              <a:buNone/>
            </a:pPr>
            <a:endParaRPr sz="2000"/>
          </a:p>
        </p:txBody>
      </p:sp>
      <p:pic>
        <p:nvPicPr>
          <p:cNvPr id="840" name="Google Shape;840;p22"/>
          <p:cNvPicPr preferRelativeResize="0">
            <a:picLocks noGrp="1"/>
          </p:cNvPicPr>
          <p:nvPr>
            <p:ph type="pic" idx="2"/>
          </p:nvPr>
        </p:nvPicPr>
        <p:blipFill rotWithShape="1">
          <a:blip r:embed="rId3">
            <a:alphaModFix/>
          </a:blip>
          <a:srcRect/>
          <a:stretch/>
        </p:blipFill>
        <p:spPr>
          <a:xfrm>
            <a:off x="5037221" y="1371600"/>
            <a:ext cx="7154779" cy="548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34"/>
          <p:cNvSpPr txBox="1">
            <a:spLocks noGrp="1"/>
          </p:cNvSpPr>
          <p:nvPr>
            <p:ph type="title"/>
          </p:nvPr>
        </p:nvSpPr>
        <p:spPr>
          <a:xfrm>
            <a:off x="609600" y="0"/>
            <a:ext cx="10972800" cy="134818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r>
              <a:rPr lang="en-US"/>
              <a:t>And Storage!</a:t>
            </a:r>
            <a:endParaRPr/>
          </a:p>
        </p:txBody>
      </p:sp>
      <p:sp>
        <p:nvSpPr>
          <p:cNvPr id="847" name="Google Shape;847;p34"/>
          <p:cNvSpPr txBox="1">
            <a:spLocks noGrp="1"/>
          </p:cNvSpPr>
          <p:nvPr>
            <p:ph type="body" idx="1"/>
          </p:nvPr>
        </p:nvSpPr>
        <p:spPr>
          <a:xfrm>
            <a:off x="609600" y="1600201"/>
            <a:ext cx="3916101" cy="492792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b="0"/>
              <a:t>The most important change for the energy storage industry is that standalone energy storage assets are now eligible for the investment tax credit (ITC). </a:t>
            </a:r>
            <a:endParaRPr/>
          </a:p>
        </p:txBody>
      </p:sp>
      <p:pic>
        <p:nvPicPr>
          <p:cNvPr id="848" name="Google Shape;848;p34"/>
          <p:cNvPicPr preferRelativeResize="0"/>
          <p:nvPr/>
        </p:nvPicPr>
        <p:blipFill rotWithShape="1">
          <a:blip r:embed="rId3">
            <a:alphaModFix/>
          </a:blip>
          <a:srcRect/>
          <a:stretch/>
        </p:blipFill>
        <p:spPr>
          <a:xfrm>
            <a:off x="5894042" y="1348188"/>
            <a:ext cx="5335279" cy="5179934"/>
          </a:xfrm>
          <a:prstGeom prst="rect">
            <a:avLst/>
          </a:prstGeom>
          <a:noFill/>
          <a:ln>
            <a:noFill/>
          </a:ln>
        </p:spPr>
      </p:pic>
      <p:sp>
        <p:nvSpPr>
          <p:cNvPr id="849" name="Google Shape;849;p34"/>
          <p:cNvSpPr txBox="1"/>
          <p:nvPr/>
        </p:nvSpPr>
        <p:spPr>
          <a:xfrm>
            <a:off x="7378262" y="6613730"/>
            <a:ext cx="623263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325376"/>
                </a:solidFill>
                <a:latin typeface="Calibri"/>
                <a:ea typeface="Calibri"/>
                <a:cs typeface="Calibri"/>
                <a:sym typeface="Calibri"/>
              </a:rPr>
              <a:t>Image source: Institute on the Env Community Scale Energy Storage Guide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22"/>
          <p:cNvSpPr/>
          <p:nvPr/>
        </p:nvSpPr>
        <p:spPr>
          <a:xfrm>
            <a:off x="-50800" y="0"/>
            <a:ext cx="6001434" cy="68580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1" name="Google Shape;921;p122"/>
          <p:cNvSpPr txBox="1">
            <a:spLocks noGrp="1"/>
          </p:cNvSpPr>
          <p:nvPr>
            <p:ph type="body" idx="1"/>
          </p:nvPr>
        </p:nvSpPr>
        <p:spPr>
          <a:xfrm>
            <a:off x="-50799" y="2278966"/>
            <a:ext cx="5438726" cy="400847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sz="3000" b="1" dirty="0"/>
              <a:t>Visit the CERTs Guide to the Inflation Reduction Act to learn more:</a:t>
            </a:r>
            <a:endParaRPr lang="en-US" sz="3200" dirty="0"/>
          </a:p>
          <a:p>
            <a:pPr marL="0" lvl="0" indent="0" algn="ctr" rtl="0">
              <a:lnSpc>
                <a:spcPct val="100000"/>
              </a:lnSpc>
              <a:spcBef>
                <a:spcPts val="0"/>
              </a:spcBef>
              <a:spcAft>
                <a:spcPts val="0"/>
              </a:spcAft>
              <a:buSzPts val="3200"/>
              <a:buNone/>
            </a:pPr>
            <a:endParaRPr lang="en-US" sz="3000" b="1" dirty="0">
              <a:solidFill>
                <a:schemeClr val="lt2"/>
              </a:solidFill>
            </a:endParaRPr>
          </a:p>
          <a:p>
            <a:pPr marL="0" lvl="0" indent="0" algn="ctr" rtl="0">
              <a:lnSpc>
                <a:spcPct val="100000"/>
              </a:lnSpc>
              <a:spcBef>
                <a:spcPts val="0"/>
              </a:spcBef>
              <a:spcAft>
                <a:spcPts val="0"/>
              </a:spcAft>
              <a:buClr>
                <a:srgbClr val="000000"/>
              </a:buClr>
              <a:buSzPts val="3200"/>
              <a:buFont typeface="Arial"/>
              <a:buNone/>
            </a:pPr>
            <a:r>
              <a:rPr lang="en-US" sz="3000" dirty="0">
                <a:solidFill>
                  <a:schemeClr val="lt2"/>
                </a:solidFill>
              </a:rPr>
              <a:t>on.mncerts.org/IRA</a:t>
            </a:r>
            <a:endParaRPr lang="en-US" sz="3000" i="1" dirty="0">
              <a:latin typeface="Arial"/>
              <a:ea typeface="Arial"/>
              <a:cs typeface="Arial"/>
              <a:sym typeface="Arial"/>
            </a:endParaRPr>
          </a:p>
          <a:p>
            <a:pPr marL="0" lvl="0" indent="0" algn="ctr" rtl="0">
              <a:lnSpc>
                <a:spcPct val="100000"/>
              </a:lnSpc>
              <a:spcBef>
                <a:spcPts val="0"/>
              </a:spcBef>
              <a:spcAft>
                <a:spcPts val="0"/>
              </a:spcAft>
              <a:buSzPts val="3200"/>
              <a:buNone/>
            </a:pPr>
            <a:endParaRPr lang="en-US" sz="3000" b="1" dirty="0">
              <a:solidFill>
                <a:schemeClr val="lt2"/>
              </a:solidFill>
              <a:latin typeface="Arial"/>
              <a:ea typeface="Arial"/>
              <a:cs typeface="Arial"/>
              <a:sym typeface="Arial"/>
            </a:endParaRPr>
          </a:p>
          <a:p>
            <a:pPr marL="0" lvl="0" indent="0" algn="ctr" rtl="0">
              <a:lnSpc>
                <a:spcPct val="100000"/>
              </a:lnSpc>
              <a:spcBef>
                <a:spcPts val="0"/>
              </a:spcBef>
              <a:spcAft>
                <a:spcPts val="0"/>
              </a:spcAft>
              <a:buSzPts val="3200"/>
              <a:buNone/>
            </a:pPr>
            <a:endParaRPr lang="en-US" sz="3000" i="1" dirty="0">
              <a:latin typeface="Arial"/>
              <a:ea typeface="Arial"/>
              <a:cs typeface="Arial"/>
              <a:sym typeface="Arial"/>
            </a:endParaRPr>
          </a:p>
        </p:txBody>
      </p:sp>
      <p:pic>
        <p:nvPicPr>
          <p:cNvPr id="922" name="Google Shape;922;p122"/>
          <p:cNvPicPr preferRelativeResize="0"/>
          <p:nvPr/>
        </p:nvPicPr>
        <p:blipFill rotWithShape="1">
          <a:blip r:embed="rId3">
            <a:alphaModFix/>
          </a:blip>
          <a:srcRect/>
          <a:stretch/>
        </p:blipFill>
        <p:spPr>
          <a:xfrm>
            <a:off x="230235" y="265176"/>
            <a:ext cx="3174171" cy="783746"/>
          </a:xfrm>
          <a:prstGeom prst="rect">
            <a:avLst/>
          </a:prstGeom>
          <a:noFill/>
          <a:ln>
            <a:noFill/>
          </a:ln>
        </p:spPr>
      </p:pic>
      <p:pic>
        <p:nvPicPr>
          <p:cNvPr id="923" name="Google Shape;923;p122"/>
          <p:cNvPicPr preferRelativeResize="0"/>
          <p:nvPr/>
        </p:nvPicPr>
        <p:blipFill rotWithShape="1">
          <a:blip r:embed="rId4">
            <a:alphaModFix/>
          </a:blip>
          <a:srcRect/>
          <a:stretch/>
        </p:blipFill>
        <p:spPr>
          <a:xfrm>
            <a:off x="5387927" y="0"/>
            <a:ext cx="7648136" cy="6858000"/>
          </a:xfrm>
          <a:prstGeom prst="rect">
            <a:avLst/>
          </a:prstGeom>
          <a:noFill/>
          <a:ln>
            <a:noFill/>
          </a:ln>
        </p:spPr>
      </p:pic>
    </p:spTree>
  </p:cSld>
  <p:clrMapOvr>
    <a:masterClrMapping/>
  </p:clrMapOvr>
</p:sld>
</file>

<file path=ppt/theme/theme1.xml><?xml version="1.0" encoding="utf-8"?>
<a:theme xmlns:a="http://schemas.openxmlformats.org/drawingml/2006/main" name="CERTs Theme">
  <a:themeElements>
    <a:clrScheme name="CERTs">
      <a:dk1>
        <a:srgbClr val="000000"/>
      </a:dk1>
      <a:lt1>
        <a:srgbClr val="FFFFFF"/>
      </a:lt1>
      <a:dk2>
        <a:srgbClr val="000000"/>
      </a:dk2>
      <a:lt2>
        <a:srgbClr val="FFFFFF"/>
      </a:lt2>
      <a:accent1>
        <a:srgbClr val="86A8CC"/>
      </a:accent1>
      <a:accent2>
        <a:srgbClr val="FFCA38"/>
      </a:accent2>
      <a:accent3>
        <a:srgbClr val="76A240"/>
      </a:accent3>
      <a:accent4>
        <a:srgbClr val="86A8CC"/>
      </a:accent4>
      <a:accent5>
        <a:srgbClr val="FFCA38"/>
      </a:accent5>
      <a:accent6>
        <a:srgbClr val="76A240"/>
      </a:accent6>
      <a:hlink>
        <a:srgbClr val="005397"/>
      </a:hlink>
      <a:folHlink>
        <a:srgbClr val="0053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4346</TotalTime>
  <Words>1123</Words>
  <Application>Microsoft Office PowerPoint</Application>
  <PresentationFormat>Widescreen</PresentationFormat>
  <Paragraphs>61</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CERTs Theme</vt:lpstr>
      <vt:lpstr>An Inflation Reduction Act Overview </vt:lpstr>
      <vt:lpstr>Commercial Solar Incentives</vt:lpstr>
      <vt:lpstr>Four Tax Credit Adders</vt:lpstr>
      <vt:lpstr>And Storage!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Inflation Reduction Act Overview</dc:title>
  <dc:creator>Diana McKeown</dc:creator>
  <cp:lastModifiedBy>Shaylyn M Bernhardt</cp:lastModifiedBy>
  <cp:revision>35</cp:revision>
  <cp:lastPrinted>2023-04-06T23:18:17Z</cp:lastPrinted>
  <dcterms:created xsi:type="dcterms:W3CDTF">2020-11-18T15:58:28Z</dcterms:created>
  <dcterms:modified xsi:type="dcterms:W3CDTF">2023-05-04T16:48:51Z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0x010100E665D7ED6BA2C24ABAAC6E5962F6A4D3</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ies>
</file>