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sldIdLst>
    <p:sldId id="256" r:id="rId2"/>
    <p:sldId id="294" r:id="rId3"/>
    <p:sldId id="295" r:id="rId4"/>
    <p:sldId id="300" r:id="rId5"/>
  </p:sldIdLst>
  <p:sldSz cx="12192000" cy="6858000"/>
  <p:notesSz cx="7010400" cy="9296400"/>
  <p:embeddedFontLst>
    <p:embeddedFont>
      <p:font typeface="Calibri" panose="020F0502020204030204" pitchFamily="34" charset="0"/>
      <p:regular r:id="rId7"/>
      <p:bold r:id="rId8"/>
      <p:italic r:id="rId9"/>
      <p:boldItalic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8" roundtripDataSignature="AMtx7mgUuePJgO9k6c3VLJlLXj1VnK+V/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3CE873-C9DD-4068-B216-9B48AE7FCBA8}">
  <a:tblStyle styleId="{273CE873-C9DD-4068-B216-9B48AE7FCBA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877DFDD-46D5-48ED-9D82-A07FE4CB7220}"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B747A9C-BEDE-4728-B308-1B2C4A7B9AD6}"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A"/>
          </a:solidFill>
        </a:fill>
      </a:tcStyle>
    </a:wholeTbl>
    <a:band1H>
      <a:tcTxStyle b="off" i="off"/>
      <a:tcStyle>
        <a:tcBdr/>
        <a:fill>
          <a:solidFill>
            <a:srgbClr val="CACCD2"/>
          </a:solidFill>
        </a:fill>
      </a:tcStyle>
    </a:band1H>
    <a:band2H>
      <a:tcTxStyle b="off" i="off"/>
      <a:tcStyle>
        <a:tcBdr/>
      </a:tcStyle>
    </a:band2H>
    <a:band1V>
      <a:tcTxStyle b="off" i="off"/>
      <a:tcStyle>
        <a:tcBdr/>
        <a:fill>
          <a:solidFill>
            <a:srgbClr val="CACCD2"/>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461" autoAdjust="0"/>
  </p:normalViewPr>
  <p:slideViewPr>
    <p:cSldViewPr snapToGrid="0">
      <p:cViewPr varScale="1">
        <p:scale>
          <a:sx n="38" d="100"/>
          <a:sy n="38" d="100"/>
        </p:scale>
        <p:origin x="17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72" Type="http://schemas.openxmlformats.org/officeDocument/2006/relationships/tableStyles" Target="tableStyles.xml"/><Relationship Id="rId3" Type="http://schemas.openxmlformats.org/officeDocument/2006/relationships/slide" Target="slides/slide2.xml"/><Relationship Id="rId68" Type="http://customschemas.google.com/relationships/presentationmetadata" Target="metadata"/><Relationship Id="rId7" Type="http://schemas.openxmlformats.org/officeDocument/2006/relationships/font" Target="fonts/font1.fntdata"/><Relationship Id="rId71" Type="http://schemas.openxmlformats.org/officeDocument/2006/relationships/theme" Target="theme/theme1.xml"/><Relationship Id="rId2" Type="http://schemas.openxmlformats.org/officeDocument/2006/relationships/slide" Target="slides/slide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6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20" tIns="93120" rIns="93120" bIns="93120" anchor="t" anchorCtr="0">
            <a:noAutofit/>
          </a:bodyPr>
          <a:lstStyle>
            <a:lvl1pPr marR="0" lvl="0" algn="l" rtl="0">
              <a:lnSpc>
                <a:spcPct val="100000"/>
              </a:lnSpc>
              <a:spcBef>
                <a:spcPts val="0"/>
              </a:spcBef>
              <a:spcAft>
                <a:spcPts val="0"/>
              </a:spcAft>
              <a:buClr>
                <a:schemeClr val="dk1"/>
              </a:buClr>
              <a:buSzPts val="1400"/>
              <a:buFont typeface="Arial"/>
              <a:buNone/>
              <a:defRPr sz="13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2pPr>
            <a:lvl3pPr marR="0" lvl="2"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3pPr>
            <a:lvl4pPr marR="0" lvl="3"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4pPr>
            <a:lvl5pPr marR="0" lvl="4"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5pPr>
            <a:lvl6pPr marR="0" lvl="5"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6pPr>
            <a:lvl7pPr marR="0" lvl="6"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7pPr>
            <a:lvl8pPr marR="0" lvl="7"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8pPr>
            <a:lvl9pPr marR="0" lvl="8"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9pPr>
          </a:lstStyle>
          <a:p>
            <a:endParaRPr/>
          </a:p>
        </p:txBody>
      </p:sp>
      <p:sp>
        <p:nvSpPr>
          <p:cNvPr id="4" name="Google Shape;4;n"/>
          <p:cNvSpPr txBox="1">
            <a:spLocks noGrp="1"/>
          </p:cNvSpPr>
          <p:nvPr>
            <p:ph type="dt" idx="10"/>
          </p:nvPr>
        </p:nvSpPr>
        <p:spPr>
          <a:xfrm>
            <a:off x="3970939" y="0"/>
            <a:ext cx="3037840" cy="464820"/>
          </a:xfrm>
          <a:prstGeom prst="rect">
            <a:avLst/>
          </a:prstGeom>
          <a:noFill/>
          <a:ln>
            <a:noFill/>
          </a:ln>
        </p:spPr>
        <p:txBody>
          <a:bodyPr spcFirstLastPara="1" wrap="square" lIns="93120" tIns="93120" rIns="93120" bIns="93120" anchor="t" anchorCtr="0">
            <a:noAutofit/>
          </a:bodyPr>
          <a:lstStyle>
            <a:lvl1pPr marR="0" lvl="0" algn="r" rtl="0">
              <a:lnSpc>
                <a:spcPct val="100000"/>
              </a:lnSpc>
              <a:spcBef>
                <a:spcPts val="0"/>
              </a:spcBef>
              <a:spcAft>
                <a:spcPts val="0"/>
              </a:spcAft>
              <a:buClr>
                <a:schemeClr val="dk1"/>
              </a:buClr>
              <a:buSzPts val="1400"/>
              <a:buFont typeface="Arial"/>
              <a:buNone/>
              <a:defRPr sz="13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2pPr>
            <a:lvl3pPr marR="0" lvl="2"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3pPr>
            <a:lvl4pPr marR="0" lvl="3"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4pPr>
            <a:lvl5pPr marR="0" lvl="4"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5pPr>
            <a:lvl6pPr marR="0" lvl="5"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6pPr>
            <a:lvl7pPr marR="0" lvl="6"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7pPr>
            <a:lvl8pPr marR="0" lvl="7"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8pPr>
            <a:lvl9pPr marR="0" lvl="8"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9pPr>
          </a:lstStyle>
          <a:p>
            <a:endParaRPr/>
          </a:p>
        </p:txBody>
      </p:sp>
      <p:sp>
        <p:nvSpPr>
          <p:cNvPr id="5" name="Google Shape;5;n"/>
          <p:cNvSpPr>
            <a:spLocks noGrp="1" noRot="1" noChangeAspect="1"/>
          </p:cNvSpPr>
          <p:nvPr>
            <p:ph type="sldImg" idx="3"/>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041" y="4415791"/>
            <a:ext cx="5608320" cy="4183380"/>
          </a:xfrm>
          <a:prstGeom prst="rect">
            <a:avLst/>
          </a:prstGeom>
          <a:noFill/>
          <a:ln>
            <a:noFill/>
          </a:ln>
        </p:spPr>
        <p:txBody>
          <a:bodyPr spcFirstLastPara="1" wrap="square" lIns="93120" tIns="93120" rIns="93120" bIns="93120" anchor="t" anchorCtr="0">
            <a:noAutofit/>
          </a:bodyPr>
          <a:lstStyle>
            <a:lvl1pPr marL="457200" marR="0" lvl="0" indent="-228600" algn="l" rtl="0">
              <a:lnSpc>
                <a:spcPct val="100000"/>
              </a:lnSpc>
              <a:spcBef>
                <a:spcPts val="36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20" tIns="93120" rIns="93120" bIns="93120" anchor="b" anchorCtr="0">
            <a:noAutofit/>
          </a:bodyPr>
          <a:lstStyle>
            <a:lvl1pPr marR="0" lvl="0" algn="l" rtl="0">
              <a:lnSpc>
                <a:spcPct val="100000"/>
              </a:lnSpc>
              <a:spcBef>
                <a:spcPts val="0"/>
              </a:spcBef>
              <a:spcAft>
                <a:spcPts val="0"/>
              </a:spcAft>
              <a:buClr>
                <a:schemeClr val="dk1"/>
              </a:buClr>
              <a:buSzPts val="1400"/>
              <a:buFont typeface="Arial"/>
              <a:buNone/>
              <a:defRPr sz="13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2pPr>
            <a:lvl3pPr marR="0" lvl="2"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3pPr>
            <a:lvl4pPr marR="0" lvl="3"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4pPr>
            <a:lvl5pPr marR="0" lvl="4"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5pPr>
            <a:lvl6pPr marR="0" lvl="5"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6pPr>
            <a:lvl7pPr marR="0" lvl="6"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7pPr>
            <a:lvl8pPr marR="0" lvl="7"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8pPr>
            <a:lvl9pPr marR="0" lvl="8"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9pPr>
          </a:lstStyle>
          <a:p>
            <a:endParaRPr/>
          </a:p>
        </p:txBody>
      </p:sp>
      <p:sp>
        <p:nvSpPr>
          <p:cNvPr id="8" name="Google Shape;8;n"/>
          <p:cNvSpPr txBox="1">
            <a:spLocks noGrp="1"/>
          </p:cNvSpPr>
          <p:nvPr>
            <p:ph type="sldNum" idx="12"/>
          </p:nvPr>
        </p:nvSpPr>
        <p:spPr>
          <a:xfrm>
            <a:off x="3970939" y="8829967"/>
            <a:ext cx="3037840" cy="464820"/>
          </a:xfrm>
          <a:prstGeom prst="rect">
            <a:avLst/>
          </a:prstGeom>
          <a:noFill/>
          <a:ln>
            <a:noFill/>
          </a:ln>
        </p:spPr>
        <p:txBody>
          <a:bodyPr spcFirstLastPara="1" wrap="square" lIns="93120" tIns="46548" rIns="93120" bIns="46548" anchor="b" anchorCtr="0">
            <a:noAutofit/>
          </a:bodyPr>
          <a:lstStyle/>
          <a:p>
            <a:pPr algn="r"/>
            <a:fld id="{00000000-1234-1234-1234-123412341234}" type="slidenum">
              <a:rPr lang="en-US" sz="1300" smtClean="0">
                <a:solidFill>
                  <a:schemeClr val="dk1"/>
                </a:solidFill>
              </a:rPr>
              <a:pPr algn="r"/>
              <a:t>‹#›</a:t>
            </a:fld>
            <a:endParaRPr lang="en-US" sz="130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n.wikipedia.org/wiki/Prescription_drug_prices_in_the_United_States" TargetMode="External"/><Relationship Id="rId13" Type="http://schemas.openxmlformats.org/officeDocument/2006/relationships/hyperlink" Target="https://en.wikipedia.org/wiki/Affordable_Care_Act" TargetMode="External"/><Relationship Id="rId3" Type="http://schemas.openxmlformats.org/officeDocument/2006/relationships/hyperlink" Target="https://en.wikipedia.org/wiki/Climate_change_policy_of_the_United_States" TargetMode="External"/><Relationship Id="rId7" Type="http://schemas.openxmlformats.org/officeDocument/2006/relationships/hyperlink" Target="https://en.wikipedia.org/wiki/Deficit_reduction_in_the_United_States" TargetMode="External"/><Relationship Id="rId12" Type="http://schemas.openxmlformats.org/officeDocument/2006/relationships/hyperlink" Target="https://en.wikipedia.org/wiki/Energy_in_the_United_States"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en.wikipedia.org/wiki/Inflation" TargetMode="External"/><Relationship Id="rId11" Type="http://schemas.openxmlformats.org/officeDocument/2006/relationships/hyperlink" Target="https://en.wikipedia.org/wiki/Joe_Biden" TargetMode="External"/><Relationship Id="rId5" Type="http://schemas.openxmlformats.org/officeDocument/2006/relationships/hyperlink" Target="https://en.wikipedia.org/wiki/Law_of_the_United_States" TargetMode="External"/><Relationship Id="rId10" Type="http://schemas.openxmlformats.org/officeDocument/2006/relationships/hyperlink" Target="https://en.wikipedia.org/wiki/117th_United_States_Congress" TargetMode="External"/><Relationship Id="rId4" Type="http://schemas.openxmlformats.org/officeDocument/2006/relationships/hyperlink" Target="https://en.wikipedia.org/wiki/Greenhouse_gas_emissions_by_the_United_States" TargetMode="External"/><Relationship Id="rId9" Type="http://schemas.openxmlformats.org/officeDocument/2006/relationships/hyperlink" Target="https://en.wikipedia.org/wiki/Clean_energ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leanenergyresourceteams.org/inflation-reduction-act-what-you-need-know"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1:notes"/>
          <p:cNvSpPr txBox="1">
            <a:spLocks noGrp="1"/>
          </p:cNvSpPr>
          <p:nvPr>
            <p:ph type="sldNum" idx="12"/>
          </p:nvPr>
        </p:nvSpPr>
        <p:spPr>
          <a:xfrm>
            <a:off x="3970939" y="8829967"/>
            <a:ext cx="3037840" cy="464820"/>
          </a:xfrm>
          <a:prstGeom prst="rect">
            <a:avLst/>
          </a:prstGeom>
          <a:noFill/>
          <a:ln>
            <a:noFill/>
          </a:ln>
        </p:spPr>
        <p:txBody>
          <a:bodyPr spcFirstLastPara="1" wrap="square" lIns="93120" tIns="46548" rIns="93120" bIns="46548" anchor="b" anchorCtr="0">
            <a:noAutofit/>
          </a:bodyPr>
          <a:lstStyle/>
          <a:p>
            <a:fld id="{00000000-1234-1234-1234-123412341234}" type="slidenum">
              <a:rPr lang="en-US">
                <a:latin typeface="Arial"/>
                <a:ea typeface="Arial"/>
                <a:cs typeface="Arial"/>
                <a:sym typeface="Arial"/>
              </a:rPr>
              <a:pPr/>
              <a:t>1</a:t>
            </a:fld>
            <a:endParaRPr>
              <a:latin typeface="Arial"/>
              <a:ea typeface="Arial"/>
              <a:cs typeface="Arial"/>
              <a:sym typeface="Arial"/>
            </a:endParaRPr>
          </a:p>
        </p:txBody>
      </p:sp>
      <p:sp>
        <p:nvSpPr>
          <p:cNvPr id="530" name="Google Shape;530;p1:notes"/>
          <p:cNvSpPr>
            <a:spLocks noGrp="1" noRot="1" noChangeAspect="1"/>
          </p:cNvSpPr>
          <p:nvPr>
            <p:ph type="sldImg" idx="2"/>
          </p:nvPr>
        </p:nvSpPr>
        <p:spPr>
          <a:xfrm>
            <a:off x="487363" y="731838"/>
            <a:ext cx="6505575" cy="36591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1" name="Google Shape;531;p1:notes"/>
          <p:cNvSpPr txBox="1">
            <a:spLocks noGrp="1"/>
          </p:cNvSpPr>
          <p:nvPr>
            <p:ph type="body" idx="1"/>
          </p:nvPr>
        </p:nvSpPr>
        <p:spPr>
          <a:xfrm>
            <a:off x="998769" y="4636582"/>
            <a:ext cx="5480228" cy="4394243"/>
          </a:xfrm>
          <a:prstGeom prst="rect">
            <a:avLst/>
          </a:prstGeom>
          <a:noFill/>
          <a:ln>
            <a:noFill/>
          </a:ln>
        </p:spPr>
        <p:txBody>
          <a:bodyPr spcFirstLastPara="1" wrap="square" lIns="93120" tIns="93120" rIns="93120" bIns="93120" anchor="t" anchorCtr="0">
            <a:noAutofit/>
          </a:bodyPr>
          <a:lstStyle/>
          <a:p>
            <a:pPr marL="0" marR="0">
              <a:lnSpc>
                <a:spcPct val="107000"/>
              </a:lnSpc>
              <a:spcBef>
                <a:spcPts val="0"/>
              </a:spcBef>
              <a:spcAft>
                <a:spcPts val="800"/>
              </a:spcAf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Today we’re going to learn how Direct Pay can allow tax-exempt entities to take advantage of the Inflation Reduction Act of 2022.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u="sng"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u="sng"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 little background about the Inflation Reduction Act. This bill represents the largest investment into </a:t>
            </a: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addressing climate change</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in United States history.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Here the headline: The law is projected to reduce 2030 U.S. </a:t>
            </a: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greenhouse gas emissions</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to 40% below 2005 levels. </a:t>
            </a:r>
            <a:r>
              <a:rPr lang="en-US" sz="1800" b="1"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This is a game changer</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Inflation Reduction Act of 2022 is a landmark </a:t>
            </a: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federal law</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which aims to curb </a:t>
            </a: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inflation</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by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reducing the deficit</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lowering </a:t>
            </a: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prescription drug prices</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and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investing into domestic energy production while promoting </a:t>
            </a: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9"/>
              </a:rPr>
              <a:t>clean energy</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It was passed by </a:t>
            </a: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0"/>
              </a:rPr>
              <a:t>Congress</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and signed into law by President </a:t>
            </a: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1"/>
              </a:rPr>
              <a:t>Biden</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on August 16, 2022.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law will raise $738 billion and authorize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Nearly 400 billion in spending on </a:t>
            </a: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2"/>
              </a:rPr>
              <a:t>energy</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and climate change initiatives,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More than $200 billion in deficit reduction,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3 years of </a:t>
            </a: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3"/>
              </a:rPr>
              <a:t>Affordable Care Act</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subsidies, prescription drug reform; and more.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119: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7" name="Google Shape;867;p119:notes"/>
          <p:cNvSpPr txBox="1">
            <a:spLocks noGrp="1"/>
          </p:cNvSpPr>
          <p:nvPr>
            <p:ph type="body" idx="1"/>
          </p:nvPr>
        </p:nvSpPr>
        <p:spPr>
          <a:xfrm>
            <a:off x="701041" y="4415791"/>
            <a:ext cx="5608320" cy="4183380"/>
          </a:xfrm>
          <a:prstGeom prst="rect">
            <a:avLst/>
          </a:prstGeom>
          <a:noFill/>
          <a:ln>
            <a:noFill/>
          </a:ln>
        </p:spPr>
        <p:txBody>
          <a:bodyPr spcFirstLastPara="1" wrap="square" lIns="93120" tIns="93120" rIns="93120" bIns="93120" anchor="t" anchorCtr="0">
            <a:no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you're a non-profit, or a city, or a county, or a school, you're a non-tax-paying entity and you're interested in doing a renewable energy project or purchasing an electric vehicle. That's fantastic! The Inflation Reduction Act has a new tool that you can tap into called Direct Pay. It's amazing!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30% of your project can be paid for via the federal government through this direct pay option.</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Typically these projects have been paid for in the past through tax equity partners, and you can still do that if that's the way that you wish to go. However you can own, in this case solar for example, you can own it outright from day one and get 30% of it paid for through the federal government.</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Eligible technologies include solar, storage, geothermal, combined heat and power, even clean commercial vehicles or EVs.</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can get up to $7,500 dollars for a car, or up to $40,000 for an SUV, truck, or van through this direct pay option.</a:t>
            </a:r>
          </a:p>
        </p:txBody>
      </p:sp>
      <p:sp>
        <p:nvSpPr>
          <p:cNvPr id="868" name="Google Shape;868;p119:notes"/>
          <p:cNvSpPr txBox="1">
            <a:spLocks noGrp="1"/>
          </p:cNvSpPr>
          <p:nvPr>
            <p:ph type="sldNum" idx="12"/>
          </p:nvPr>
        </p:nvSpPr>
        <p:spPr>
          <a:xfrm>
            <a:off x="3970939" y="8829967"/>
            <a:ext cx="3037840" cy="464820"/>
          </a:xfrm>
          <a:prstGeom prst="rect">
            <a:avLst/>
          </a:prstGeom>
          <a:noFill/>
          <a:ln>
            <a:noFill/>
          </a:ln>
        </p:spPr>
        <p:txBody>
          <a:bodyPr spcFirstLastPara="1" wrap="square" lIns="93120" tIns="46548" rIns="93120" bIns="46548" anchor="b" anchorCtr="0">
            <a:noAutofit/>
          </a:bodyPr>
          <a:lstStyle/>
          <a:p>
            <a:pPr algn="r"/>
            <a:fld id="{00000000-1234-1234-1234-123412341234}" type="slidenum">
              <a:rPr lang="en-US">
                <a:solidFill>
                  <a:schemeClr val="dk1"/>
                </a:solidFill>
              </a:rPr>
              <a:pPr algn="r"/>
              <a:t>2</a:t>
            </a:fld>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23: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76" name="Google Shape;876;p23:notes"/>
          <p:cNvSpPr txBox="1">
            <a:spLocks noGrp="1"/>
          </p:cNvSpPr>
          <p:nvPr>
            <p:ph type="body" idx="1"/>
          </p:nvPr>
        </p:nvSpPr>
        <p:spPr>
          <a:xfrm>
            <a:off x="701041" y="4415791"/>
            <a:ext cx="5608320" cy="4183380"/>
          </a:xfrm>
          <a:prstGeom prst="rect">
            <a:avLst/>
          </a:prstGeom>
          <a:noFill/>
          <a:ln>
            <a:noFill/>
          </a:ln>
        </p:spPr>
        <p:txBody>
          <a:bodyPr spcFirstLastPara="1" wrap="square" lIns="93120" tIns="93120" rIns="93120" bIns="93120" anchor="t" anchorCtr="0">
            <a:noAutofit/>
          </a:bodyPr>
          <a:lstStyle/>
          <a:p>
            <a:pPr marL="457175" indent="-228587"/>
            <a:r>
              <a:rPr lang="en-US" dirty="0"/>
              <a:t>Here’s a visual from the Environmental and Energy Study Institute on how direct pay works. </a:t>
            </a:r>
            <a:endParaRPr dirty="0"/>
          </a:p>
        </p:txBody>
      </p:sp>
      <p:sp>
        <p:nvSpPr>
          <p:cNvPr id="877" name="Google Shape;877;p23:notes"/>
          <p:cNvSpPr txBox="1">
            <a:spLocks noGrp="1"/>
          </p:cNvSpPr>
          <p:nvPr>
            <p:ph type="sldNum" idx="12"/>
          </p:nvPr>
        </p:nvSpPr>
        <p:spPr>
          <a:xfrm>
            <a:off x="3970939" y="8829967"/>
            <a:ext cx="3037840" cy="464820"/>
          </a:xfrm>
          <a:prstGeom prst="rect">
            <a:avLst/>
          </a:prstGeom>
          <a:noFill/>
          <a:ln>
            <a:noFill/>
          </a:ln>
        </p:spPr>
        <p:txBody>
          <a:bodyPr spcFirstLastPara="1" wrap="square" lIns="93120" tIns="46548" rIns="93120" bIns="46548" anchor="b" anchorCtr="0">
            <a:noAutofit/>
          </a:bodyPr>
          <a:lstStyle/>
          <a:p>
            <a:pPr algn="r"/>
            <a:fld id="{00000000-1234-1234-1234-123412341234}" type="slidenum">
              <a:rPr lang="en-US" sz="1300">
                <a:solidFill>
                  <a:schemeClr val="dk1"/>
                </a:solidFill>
              </a:rPr>
              <a:pPr algn="r"/>
              <a:t>3</a:t>
            </a:fld>
            <a:endParaRPr sz="13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122:notes"/>
          <p:cNvSpPr txBox="1">
            <a:spLocks noGrp="1"/>
          </p:cNvSpPr>
          <p:nvPr>
            <p:ph type="sldNum" idx="12"/>
          </p:nvPr>
        </p:nvSpPr>
        <p:spPr>
          <a:xfrm>
            <a:off x="3970939" y="8829967"/>
            <a:ext cx="3037840" cy="464820"/>
          </a:xfrm>
          <a:prstGeom prst="rect">
            <a:avLst/>
          </a:prstGeom>
          <a:noFill/>
          <a:ln>
            <a:noFill/>
          </a:ln>
        </p:spPr>
        <p:txBody>
          <a:bodyPr spcFirstLastPara="1" wrap="square" lIns="93120" tIns="46548" rIns="93120" bIns="46548" anchor="b" anchorCtr="0">
            <a:noAutofit/>
          </a:bodyPr>
          <a:lstStyle/>
          <a:p>
            <a:fld id="{00000000-1234-1234-1234-123412341234}" type="slidenum">
              <a:rPr lang="en-US">
                <a:latin typeface="Arial"/>
                <a:ea typeface="Arial"/>
                <a:cs typeface="Arial"/>
                <a:sym typeface="Arial"/>
              </a:rPr>
              <a:pPr/>
              <a:t>4</a:t>
            </a:fld>
            <a:endParaRPr>
              <a:latin typeface="Arial"/>
              <a:ea typeface="Arial"/>
              <a:cs typeface="Arial"/>
              <a:sym typeface="Arial"/>
            </a:endParaRPr>
          </a:p>
        </p:txBody>
      </p:sp>
      <p:sp>
        <p:nvSpPr>
          <p:cNvPr id="917" name="Google Shape;917;p122:notes"/>
          <p:cNvSpPr>
            <a:spLocks noGrp="1" noRot="1" noChangeAspect="1"/>
          </p:cNvSpPr>
          <p:nvPr>
            <p:ph type="sldImg" idx="2"/>
          </p:nvPr>
        </p:nvSpPr>
        <p:spPr>
          <a:xfrm>
            <a:off x="573088" y="768350"/>
            <a:ext cx="6832600" cy="38433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8" name="Google Shape;918;p122:notes"/>
          <p:cNvSpPr txBox="1">
            <a:spLocks noGrp="1"/>
          </p:cNvSpPr>
          <p:nvPr>
            <p:ph type="body" idx="1"/>
          </p:nvPr>
        </p:nvSpPr>
        <p:spPr>
          <a:xfrm>
            <a:off x="1065354" y="4868409"/>
            <a:ext cx="5845577" cy="4613956"/>
          </a:xfrm>
          <a:prstGeom prst="rect">
            <a:avLst/>
          </a:prstGeom>
          <a:noFill/>
          <a:ln>
            <a:noFill/>
          </a:ln>
        </p:spPr>
        <p:txBody>
          <a:bodyPr spcFirstLastPara="1" wrap="square" lIns="93120" tIns="93120" rIns="93120" bIns="93120" anchor="t" anchorCtr="0">
            <a:noAutofit/>
          </a:bodyPr>
          <a:lstStyle/>
          <a:p>
            <a:pPr marL="0" marR="0">
              <a:lnSpc>
                <a:spcPct val="107000"/>
              </a:lnSpc>
              <a:spcBef>
                <a:spcPts val="0"/>
              </a:spcBef>
              <a:spcAft>
                <a:spcPts val="800"/>
              </a:spcAf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Clean Energy Resource Teams share tools and resources to keep you informed on how to save energy and money with energy efficiency methods and clean energy options. Visit their Guide to the Inflation Reduction Act for updates to help you take advantage of the clean energy incentives within the bill: </a:t>
            </a: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https://www.cleanenergyresourceteams.org/inflation-reduction-act-what-you-need-know</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Thank you, this is the end of the Direct Pay presentation.</a:t>
            </a:r>
          </a:p>
          <a:p>
            <a:pPr marL="0" marR="0">
              <a:lnSpc>
                <a:spcPct val="107000"/>
              </a:lnSpc>
              <a:spcBef>
                <a:spcPts val="0"/>
              </a:spcBef>
              <a:spcAft>
                <a:spcPts val="800"/>
              </a:spcAft>
            </a:pPr>
            <a:endParaRPr lang="en-US" sz="1800" b="1" i="1"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b="1" i="1"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Please note:</a:t>
            </a:r>
            <a:r>
              <a:rPr lang="en-US" sz="1800" i="1"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We're sharing resources to assist Minnesotans who are seeking information about federal funding opportunities. These resources are based on preliminary information released by the federal government. Program information may change as more guidance is provided by federal and state governments. For specific information on federal funding, please visit the relevant U.S. Government websites and consult with tax professionals regarding tax incentives that apply to you.</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pPr>
            <a:endParaRPr dirty="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solidFill>
        <a:effectLst/>
      </p:bgPr>
    </p:bg>
    <p:spTree>
      <p:nvGrpSpPr>
        <p:cNvPr id="1" name="Shape 12"/>
        <p:cNvGrpSpPr/>
        <p:nvPr/>
      </p:nvGrpSpPr>
      <p:grpSpPr>
        <a:xfrm>
          <a:off x="0" y="0"/>
          <a:ext cx="0" cy="0"/>
          <a:chOff x="0" y="0"/>
          <a:chExt cx="0" cy="0"/>
        </a:xfrm>
      </p:grpSpPr>
      <p:sp>
        <p:nvSpPr>
          <p:cNvPr id="13" name="Google Shape;13;p72"/>
          <p:cNvSpPr/>
          <p:nvPr/>
        </p:nvSpPr>
        <p:spPr>
          <a:xfrm>
            <a:off x="0" y="4229100"/>
            <a:ext cx="12192000" cy="2628900"/>
          </a:xfrm>
          <a:prstGeom prst="rect">
            <a:avLst/>
          </a:prstGeom>
          <a:solidFill>
            <a:srgbClr val="0053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 name="Google Shape;14;p72"/>
          <p:cNvSpPr txBox="1">
            <a:spLocks noGrp="1"/>
          </p:cNvSpPr>
          <p:nvPr>
            <p:ph type="ctrTitle"/>
          </p:nvPr>
        </p:nvSpPr>
        <p:spPr>
          <a:xfrm>
            <a:off x="1524000" y="1537671"/>
            <a:ext cx="9144000" cy="2238991"/>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1400"/>
              <a:buFont typeface="Calibri"/>
              <a:buNone/>
              <a:defRPr sz="7200" b="1">
                <a:latin typeface="Calibri"/>
                <a:ea typeface="Calibri"/>
                <a:cs typeface="Calibri"/>
                <a:sym typeface="Calibri"/>
              </a:defRPr>
            </a:lvl1pPr>
            <a:lvl2pPr lvl="1" algn="ctr">
              <a:lnSpc>
                <a:spcPct val="100000"/>
              </a:lnSpc>
              <a:spcBef>
                <a:spcPts val="0"/>
              </a:spcBef>
              <a:spcAft>
                <a:spcPts val="0"/>
              </a:spcAft>
              <a:buClr>
                <a:schemeClr val="dk2"/>
              </a:buClr>
              <a:buSzPts val="1400"/>
              <a:buNone/>
              <a:defRPr/>
            </a:lvl2pPr>
            <a:lvl3pPr lvl="2" algn="ctr">
              <a:lnSpc>
                <a:spcPct val="100000"/>
              </a:lnSpc>
              <a:spcBef>
                <a:spcPts val="0"/>
              </a:spcBef>
              <a:spcAft>
                <a:spcPts val="0"/>
              </a:spcAft>
              <a:buClr>
                <a:schemeClr val="dk2"/>
              </a:buClr>
              <a:buSzPts val="1400"/>
              <a:buNone/>
              <a:defRPr/>
            </a:lvl3pPr>
            <a:lvl4pPr lvl="3" algn="ctr">
              <a:lnSpc>
                <a:spcPct val="100000"/>
              </a:lnSpc>
              <a:spcBef>
                <a:spcPts val="0"/>
              </a:spcBef>
              <a:spcAft>
                <a:spcPts val="0"/>
              </a:spcAft>
              <a:buClr>
                <a:schemeClr val="dk2"/>
              </a:buClr>
              <a:buSzPts val="1400"/>
              <a:buNone/>
              <a:defRPr/>
            </a:lvl4pPr>
            <a:lvl5pPr lvl="4" algn="ctr">
              <a:lnSpc>
                <a:spcPct val="100000"/>
              </a:lnSpc>
              <a:spcBef>
                <a:spcPts val="0"/>
              </a:spcBef>
              <a:spcAft>
                <a:spcPts val="0"/>
              </a:spcAft>
              <a:buClr>
                <a:schemeClr val="dk2"/>
              </a:buClr>
              <a:buSzPts val="1400"/>
              <a:buNone/>
              <a:defRPr/>
            </a:lvl5pPr>
            <a:lvl6pPr lvl="5" algn="ctr">
              <a:lnSpc>
                <a:spcPct val="100000"/>
              </a:lnSpc>
              <a:spcBef>
                <a:spcPts val="0"/>
              </a:spcBef>
              <a:spcAft>
                <a:spcPts val="0"/>
              </a:spcAft>
              <a:buClr>
                <a:schemeClr val="dk2"/>
              </a:buClr>
              <a:buSzPts val="1400"/>
              <a:buNone/>
              <a:defRPr/>
            </a:lvl6pPr>
            <a:lvl7pPr lvl="6" algn="ctr">
              <a:lnSpc>
                <a:spcPct val="100000"/>
              </a:lnSpc>
              <a:spcBef>
                <a:spcPts val="0"/>
              </a:spcBef>
              <a:spcAft>
                <a:spcPts val="0"/>
              </a:spcAft>
              <a:buClr>
                <a:schemeClr val="dk2"/>
              </a:buClr>
              <a:buSzPts val="1400"/>
              <a:buNone/>
              <a:defRPr/>
            </a:lvl7pPr>
            <a:lvl8pPr lvl="7" algn="ctr">
              <a:lnSpc>
                <a:spcPct val="100000"/>
              </a:lnSpc>
              <a:spcBef>
                <a:spcPts val="0"/>
              </a:spcBef>
              <a:spcAft>
                <a:spcPts val="0"/>
              </a:spcAft>
              <a:buClr>
                <a:schemeClr val="dk2"/>
              </a:buClr>
              <a:buSzPts val="1400"/>
              <a:buNone/>
              <a:defRPr/>
            </a:lvl8pPr>
            <a:lvl9pPr lvl="8" algn="ctr">
              <a:lnSpc>
                <a:spcPct val="100000"/>
              </a:lnSpc>
              <a:spcBef>
                <a:spcPts val="0"/>
              </a:spcBef>
              <a:spcAft>
                <a:spcPts val="0"/>
              </a:spcAft>
              <a:buClr>
                <a:schemeClr val="dk2"/>
              </a:buClr>
              <a:buSzPts val="1400"/>
              <a:buNone/>
              <a:defRPr/>
            </a:lvl9pPr>
          </a:lstStyle>
          <a:p>
            <a:endParaRPr/>
          </a:p>
        </p:txBody>
      </p:sp>
      <p:pic>
        <p:nvPicPr>
          <p:cNvPr id="15" name="Google Shape;15;p72"/>
          <p:cNvPicPr preferRelativeResize="0"/>
          <p:nvPr/>
        </p:nvPicPr>
        <p:blipFill rotWithShape="1">
          <a:blip r:embed="rId2">
            <a:alphaModFix/>
          </a:blip>
          <a:srcRect/>
          <a:stretch/>
        </p:blipFill>
        <p:spPr>
          <a:xfrm>
            <a:off x="8635095" y="343665"/>
            <a:ext cx="3061223" cy="755857"/>
          </a:xfrm>
          <a:prstGeom prst="rect">
            <a:avLst/>
          </a:prstGeom>
          <a:noFill/>
          <a:ln>
            <a:noFill/>
          </a:ln>
        </p:spPr>
      </p:pic>
      <p:sp>
        <p:nvSpPr>
          <p:cNvPr id="16" name="Google Shape;16;p72"/>
          <p:cNvSpPr txBox="1">
            <a:spLocks noGrp="1"/>
          </p:cNvSpPr>
          <p:nvPr>
            <p:ph type="body" idx="1"/>
          </p:nvPr>
        </p:nvSpPr>
        <p:spPr>
          <a:xfrm>
            <a:off x="430773" y="4643156"/>
            <a:ext cx="11256580" cy="1775572"/>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3200"/>
              <a:buNone/>
              <a:defRPr sz="2800">
                <a:solidFill>
                  <a:schemeClr val="lt1"/>
                </a:solidFill>
              </a:defRPr>
            </a:lvl1pPr>
            <a:lvl2pPr marL="914400" lvl="1" indent="-228600" algn="ctr">
              <a:lnSpc>
                <a:spcPct val="100000"/>
              </a:lnSpc>
              <a:spcBef>
                <a:spcPts val="560"/>
              </a:spcBef>
              <a:spcAft>
                <a:spcPts val="0"/>
              </a:spcAft>
              <a:buSzPts val="2800"/>
              <a:buNone/>
              <a:defRPr/>
            </a:lvl2pPr>
            <a:lvl3pPr marL="1371600" lvl="2" indent="-228600" algn="ctr">
              <a:lnSpc>
                <a:spcPct val="100000"/>
              </a:lnSpc>
              <a:spcBef>
                <a:spcPts val="480"/>
              </a:spcBef>
              <a:spcAft>
                <a:spcPts val="0"/>
              </a:spcAft>
              <a:buSzPts val="2400"/>
              <a:buNone/>
              <a:defRPr/>
            </a:lvl3pPr>
            <a:lvl4pPr marL="1828800" lvl="3" indent="-228600" algn="ctr">
              <a:lnSpc>
                <a:spcPct val="100000"/>
              </a:lnSpc>
              <a:spcBef>
                <a:spcPts val="400"/>
              </a:spcBef>
              <a:spcAft>
                <a:spcPts val="0"/>
              </a:spcAft>
              <a:buSzPts val="2000"/>
              <a:buNone/>
              <a:defRPr/>
            </a:lvl4pPr>
            <a:lvl5pPr marL="2286000" lvl="4" indent="-228600" algn="ctr">
              <a:lnSpc>
                <a:spcPct val="100000"/>
              </a:lnSpc>
              <a:spcBef>
                <a:spcPts val="400"/>
              </a:spcBef>
              <a:spcAft>
                <a:spcPts val="0"/>
              </a:spcAft>
              <a:buSzPts val="2000"/>
              <a:buNone/>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Photo">
  <p:cSld name="1_Photo">
    <p:spTree>
      <p:nvGrpSpPr>
        <p:cNvPr id="1" name="Shape 40"/>
        <p:cNvGrpSpPr/>
        <p:nvPr/>
      </p:nvGrpSpPr>
      <p:grpSpPr>
        <a:xfrm>
          <a:off x="0" y="0"/>
          <a:ext cx="0" cy="0"/>
          <a:chOff x="0" y="0"/>
          <a:chExt cx="0" cy="0"/>
        </a:xfrm>
      </p:grpSpPr>
      <p:pic>
        <p:nvPicPr>
          <p:cNvPr id="41" name="Google Shape;41;p124"/>
          <p:cNvPicPr preferRelativeResize="0"/>
          <p:nvPr/>
        </p:nvPicPr>
        <p:blipFill rotWithShape="1">
          <a:blip r:embed="rId2">
            <a:alphaModFix/>
          </a:blip>
          <a:srcRect/>
          <a:stretch/>
        </p:blipFill>
        <p:spPr>
          <a:xfrm>
            <a:off x="11062015" y="289774"/>
            <a:ext cx="784364" cy="755857"/>
          </a:xfrm>
          <a:prstGeom prst="rect">
            <a:avLst/>
          </a:prstGeom>
          <a:noFill/>
          <a:ln>
            <a:noFill/>
          </a:ln>
        </p:spPr>
      </p:pic>
      <p:sp>
        <p:nvSpPr>
          <p:cNvPr id="42" name="Google Shape;42;p124"/>
          <p:cNvSpPr txBox="1">
            <a:spLocks noGrp="1"/>
          </p:cNvSpPr>
          <p:nvPr>
            <p:ph type="title"/>
          </p:nvPr>
        </p:nvSpPr>
        <p:spPr>
          <a:xfrm>
            <a:off x="609600" y="0"/>
            <a:ext cx="10972800" cy="1417638"/>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4400" b="1" i="0" u="none" strike="noStrike" cap="none">
                <a:solidFill>
                  <a:schemeClr val="dk2"/>
                </a:solidFill>
                <a:latin typeface="Calibri"/>
                <a:ea typeface="Calibri"/>
                <a:cs typeface="Calibri"/>
                <a:sym typeface="Calibri"/>
              </a:defRPr>
            </a:lvl1pPr>
            <a:lvl2pPr marR="0" lvl="1"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3" name="Google Shape;43;p124"/>
          <p:cNvSpPr>
            <a:spLocks noGrp="1"/>
          </p:cNvSpPr>
          <p:nvPr>
            <p:ph type="pic" idx="2"/>
          </p:nvPr>
        </p:nvSpPr>
        <p:spPr>
          <a:xfrm>
            <a:off x="0" y="1417638"/>
            <a:ext cx="12192000" cy="5440362"/>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hoto Collage">
  <p:cSld name="Photo Collage">
    <p:spTree>
      <p:nvGrpSpPr>
        <p:cNvPr id="1" name="Shape 50"/>
        <p:cNvGrpSpPr/>
        <p:nvPr/>
      </p:nvGrpSpPr>
      <p:grpSpPr>
        <a:xfrm>
          <a:off x="0" y="0"/>
          <a:ext cx="0" cy="0"/>
          <a:chOff x="0" y="0"/>
          <a:chExt cx="0" cy="0"/>
        </a:xfrm>
      </p:grpSpPr>
      <p:sp>
        <p:nvSpPr>
          <p:cNvPr id="51" name="Google Shape;51;p98"/>
          <p:cNvSpPr>
            <a:spLocks noGrp="1"/>
          </p:cNvSpPr>
          <p:nvPr>
            <p:ph type="pic" idx="2"/>
          </p:nvPr>
        </p:nvSpPr>
        <p:spPr>
          <a:xfrm>
            <a:off x="4965638" y="1417637"/>
            <a:ext cx="7226362" cy="2774849"/>
          </a:xfrm>
          <a:prstGeom prst="rect">
            <a:avLst/>
          </a:prstGeom>
          <a:noFill/>
          <a:ln>
            <a:noFill/>
          </a:ln>
        </p:spPr>
      </p:sp>
      <p:sp>
        <p:nvSpPr>
          <p:cNvPr id="52" name="Google Shape;52;p98"/>
          <p:cNvSpPr>
            <a:spLocks noGrp="1"/>
          </p:cNvSpPr>
          <p:nvPr>
            <p:ph type="pic" idx="3"/>
          </p:nvPr>
        </p:nvSpPr>
        <p:spPr>
          <a:xfrm>
            <a:off x="4965638" y="4320730"/>
            <a:ext cx="4363555" cy="2575369"/>
          </a:xfrm>
          <a:prstGeom prst="rect">
            <a:avLst/>
          </a:prstGeom>
          <a:noFill/>
          <a:ln>
            <a:noFill/>
          </a:ln>
        </p:spPr>
      </p:sp>
      <p:sp>
        <p:nvSpPr>
          <p:cNvPr id="53" name="Google Shape;53;p98"/>
          <p:cNvSpPr>
            <a:spLocks noGrp="1"/>
          </p:cNvSpPr>
          <p:nvPr>
            <p:ph type="pic" idx="4"/>
          </p:nvPr>
        </p:nvSpPr>
        <p:spPr>
          <a:xfrm>
            <a:off x="9438996" y="4320730"/>
            <a:ext cx="2753004" cy="2537269"/>
          </a:xfrm>
          <a:prstGeom prst="rect">
            <a:avLst/>
          </a:prstGeom>
          <a:noFill/>
          <a:ln>
            <a:noFill/>
          </a:ln>
        </p:spPr>
      </p:sp>
      <p:sp>
        <p:nvSpPr>
          <p:cNvPr id="54" name="Google Shape;54;p98"/>
          <p:cNvSpPr>
            <a:spLocks noGrp="1"/>
          </p:cNvSpPr>
          <p:nvPr>
            <p:ph type="pic" idx="5"/>
          </p:nvPr>
        </p:nvSpPr>
        <p:spPr>
          <a:xfrm>
            <a:off x="0" y="1417636"/>
            <a:ext cx="4855836" cy="5440364"/>
          </a:xfrm>
          <a:prstGeom prst="rect">
            <a:avLst/>
          </a:prstGeom>
          <a:noFill/>
          <a:ln>
            <a:noFill/>
          </a:ln>
        </p:spPr>
      </p:sp>
      <p:pic>
        <p:nvPicPr>
          <p:cNvPr id="55" name="Google Shape;55;p98"/>
          <p:cNvPicPr preferRelativeResize="0"/>
          <p:nvPr/>
        </p:nvPicPr>
        <p:blipFill rotWithShape="1">
          <a:blip r:embed="rId2">
            <a:alphaModFix/>
          </a:blip>
          <a:srcRect/>
          <a:stretch/>
        </p:blipFill>
        <p:spPr>
          <a:xfrm>
            <a:off x="11062015" y="289774"/>
            <a:ext cx="784364" cy="755857"/>
          </a:xfrm>
          <a:prstGeom prst="rect">
            <a:avLst/>
          </a:prstGeom>
          <a:noFill/>
          <a:ln>
            <a:noFill/>
          </a:ln>
        </p:spPr>
      </p:pic>
      <p:sp>
        <p:nvSpPr>
          <p:cNvPr id="56" name="Google Shape;56;p98"/>
          <p:cNvSpPr txBox="1">
            <a:spLocks noGrp="1"/>
          </p:cNvSpPr>
          <p:nvPr>
            <p:ph type="title"/>
          </p:nvPr>
        </p:nvSpPr>
        <p:spPr>
          <a:xfrm>
            <a:off x="609600" y="0"/>
            <a:ext cx="10972800" cy="1417636"/>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4400" b="1" i="0" u="none" strike="noStrike" cap="none">
                <a:solidFill>
                  <a:schemeClr val="dk2"/>
                </a:solidFill>
                <a:latin typeface="Calibri"/>
                <a:ea typeface="Calibri"/>
                <a:cs typeface="Calibri"/>
                <a:sym typeface="Calibri"/>
              </a:defRPr>
            </a:lvl1pPr>
            <a:lvl2pPr marR="0" lvl="1"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lt1"/>
        </a:solidFill>
        <a:effectLst/>
      </p:bgPr>
    </p:bg>
    <p:spTree>
      <p:nvGrpSpPr>
        <p:cNvPr id="1" name="Shape 57"/>
        <p:cNvGrpSpPr/>
        <p:nvPr/>
      </p:nvGrpSpPr>
      <p:grpSpPr>
        <a:xfrm>
          <a:off x="0" y="0"/>
          <a:ext cx="0" cy="0"/>
          <a:chOff x="0" y="0"/>
          <a:chExt cx="0" cy="0"/>
        </a:xfrm>
      </p:grpSpPr>
      <p:sp>
        <p:nvSpPr>
          <p:cNvPr id="58" name="Google Shape;58;p97"/>
          <p:cNvSpPr/>
          <p:nvPr/>
        </p:nvSpPr>
        <p:spPr>
          <a:xfrm>
            <a:off x="0" y="4229100"/>
            <a:ext cx="12192000" cy="2628900"/>
          </a:xfrm>
          <a:prstGeom prst="rect">
            <a:avLst/>
          </a:prstGeom>
          <a:solidFill>
            <a:srgbClr val="0053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 name="Google Shape;59;p97"/>
          <p:cNvSpPr txBox="1">
            <a:spLocks noGrp="1"/>
          </p:cNvSpPr>
          <p:nvPr>
            <p:ph type="ctrTitle"/>
          </p:nvPr>
        </p:nvSpPr>
        <p:spPr>
          <a:xfrm>
            <a:off x="1524000" y="1537671"/>
            <a:ext cx="9144000" cy="2238991"/>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7200" b="1">
                <a:latin typeface="Arial"/>
                <a:ea typeface="Arial"/>
                <a:cs typeface="Arial"/>
                <a:sym typeface="Aria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pic>
        <p:nvPicPr>
          <p:cNvPr id="60" name="Google Shape;60;p97"/>
          <p:cNvPicPr preferRelativeResize="0"/>
          <p:nvPr/>
        </p:nvPicPr>
        <p:blipFill rotWithShape="1">
          <a:blip r:embed="rId2">
            <a:alphaModFix/>
          </a:blip>
          <a:srcRect/>
          <a:stretch/>
        </p:blipFill>
        <p:spPr>
          <a:xfrm>
            <a:off x="8635095" y="343665"/>
            <a:ext cx="3061223" cy="755857"/>
          </a:xfrm>
          <a:prstGeom prst="rect">
            <a:avLst/>
          </a:prstGeom>
          <a:noFill/>
          <a:ln>
            <a:noFill/>
          </a:ln>
        </p:spPr>
      </p:pic>
      <p:sp>
        <p:nvSpPr>
          <p:cNvPr id="61" name="Google Shape;61;p97"/>
          <p:cNvSpPr txBox="1">
            <a:spLocks noGrp="1"/>
          </p:cNvSpPr>
          <p:nvPr>
            <p:ph type="body" idx="1"/>
          </p:nvPr>
        </p:nvSpPr>
        <p:spPr>
          <a:xfrm>
            <a:off x="430773" y="4643156"/>
            <a:ext cx="11256580" cy="1775572"/>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3200"/>
              <a:buNone/>
              <a:defRPr sz="2800">
                <a:solidFill>
                  <a:schemeClr val="lt1"/>
                </a:solidFill>
              </a:defRPr>
            </a:lvl1pPr>
            <a:lvl2pPr marL="914400" lvl="1" indent="-228600" algn="ctr">
              <a:lnSpc>
                <a:spcPct val="100000"/>
              </a:lnSpc>
              <a:spcBef>
                <a:spcPts val="560"/>
              </a:spcBef>
              <a:spcAft>
                <a:spcPts val="0"/>
              </a:spcAft>
              <a:buSzPts val="2800"/>
              <a:buNone/>
              <a:defRPr/>
            </a:lvl2pPr>
            <a:lvl3pPr marL="1371600" lvl="2" indent="-228600" algn="ctr">
              <a:lnSpc>
                <a:spcPct val="100000"/>
              </a:lnSpc>
              <a:spcBef>
                <a:spcPts val="480"/>
              </a:spcBef>
              <a:spcAft>
                <a:spcPts val="0"/>
              </a:spcAft>
              <a:buSzPts val="2400"/>
              <a:buNone/>
              <a:defRPr/>
            </a:lvl3pPr>
            <a:lvl4pPr marL="1828800" lvl="3" indent="-228600" algn="ctr">
              <a:lnSpc>
                <a:spcPct val="100000"/>
              </a:lnSpc>
              <a:spcBef>
                <a:spcPts val="400"/>
              </a:spcBef>
              <a:spcAft>
                <a:spcPts val="0"/>
              </a:spcAft>
              <a:buSzPts val="2000"/>
              <a:buNone/>
              <a:defRPr/>
            </a:lvl4pPr>
            <a:lvl5pPr marL="2286000" lvl="4" indent="-228600" algn="ctr">
              <a:lnSpc>
                <a:spcPct val="100000"/>
              </a:lnSpc>
              <a:spcBef>
                <a:spcPts val="400"/>
              </a:spcBef>
              <a:spcAft>
                <a:spcPts val="0"/>
              </a:spcAft>
              <a:buSzPts val="2000"/>
              <a:buNone/>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vent Title">
  <p:cSld name="Event Title">
    <p:bg>
      <p:bgPr>
        <a:solidFill>
          <a:srgbClr val="005397"/>
        </a:solidFill>
        <a:effectLst/>
      </p:bgPr>
    </p:bg>
    <p:spTree>
      <p:nvGrpSpPr>
        <p:cNvPr id="1" name="Shape 62"/>
        <p:cNvGrpSpPr/>
        <p:nvPr/>
      </p:nvGrpSpPr>
      <p:grpSpPr>
        <a:xfrm>
          <a:off x="0" y="0"/>
          <a:ext cx="0" cy="0"/>
          <a:chOff x="0" y="0"/>
          <a:chExt cx="0" cy="0"/>
        </a:xfrm>
      </p:grpSpPr>
      <p:sp>
        <p:nvSpPr>
          <p:cNvPr id="63" name="Google Shape;63;p88"/>
          <p:cNvSpPr txBox="1">
            <a:spLocks noGrp="1"/>
          </p:cNvSpPr>
          <p:nvPr>
            <p:ph type="title"/>
          </p:nvPr>
        </p:nvSpPr>
        <p:spPr>
          <a:xfrm>
            <a:off x="372319" y="304800"/>
            <a:ext cx="5139481" cy="3845528"/>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400"/>
              <a:buFont typeface="Arial"/>
              <a:buNone/>
              <a:defRPr b="1">
                <a:solidFill>
                  <a:schemeClr val="lt1"/>
                </a:solidFill>
              </a:defRPr>
            </a:lvl1pPr>
            <a:lvl2pPr lvl="1" algn="ctr">
              <a:lnSpc>
                <a:spcPct val="100000"/>
              </a:lnSpc>
              <a:spcBef>
                <a:spcPts val="0"/>
              </a:spcBef>
              <a:spcAft>
                <a:spcPts val="0"/>
              </a:spcAft>
              <a:buClr>
                <a:schemeClr val="dk2"/>
              </a:buClr>
              <a:buSzPts val="1400"/>
              <a:buNone/>
              <a:defRPr/>
            </a:lvl2pPr>
            <a:lvl3pPr lvl="2" algn="ctr">
              <a:lnSpc>
                <a:spcPct val="100000"/>
              </a:lnSpc>
              <a:spcBef>
                <a:spcPts val="0"/>
              </a:spcBef>
              <a:spcAft>
                <a:spcPts val="0"/>
              </a:spcAft>
              <a:buClr>
                <a:schemeClr val="dk2"/>
              </a:buClr>
              <a:buSzPts val="1400"/>
              <a:buNone/>
              <a:defRPr/>
            </a:lvl3pPr>
            <a:lvl4pPr lvl="3" algn="ctr">
              <a:lnSpc>
                <a:spcPct val="100000"/>
              </a:lnSpc>
              <a:spcBef>
                <a:spcPts val="0"/>
              </a:spcBef>
              <a:spcAft>
                <a:spcPts val="0"/>
              </a:spcAft>
              <a:buClr>
                <a:schemeClr val="dk2"/>
              </a:buClr>
              <a:buSzPts val="1400"/>
              <a:buNone/>
              <a:defRPr/>
            </a:lvl4pPr>
            <a:lvl5pPr lvl="4" algn="ctr">
              <a:lnSpc>
                <a:spcPct val="100000"/>
              </a:lnSpc>
              <a:spcBef>
                <a:spcPts val="0"/>
              </a:spcBef>
              <a:spcAft>
                <a:spcPts val="0"/>
              </a:spcAft>
              <a:buClr>
                <a:schemeClr val="dk2"/>
              </a:buClr>
              <a:buSzPts val="1400"/>
              <a:buNone/>
              <a:defRPr/>
            </a:lvl5pPr>
            <a:lvl6pPr lvl="5" algn="ctr">
              <a:lnSpc>
                <a:spcPct val="100000"/>
              </a:lnSpc>
              <a:spcBef>
                <a:spcPts val="0"/>
              </a:spcBef>
              <a:spcAft>
                <a:spcPts val="0"/>
              </a:spcAft>
              <a:buClr>
                <a:schemeClr val="dk2"/>
              </a:buClr>
              <a:buSzPts val="1400"/>
              <a:buNone/>
              <a:defRPr/>
            </a:lvl6pPr>
            <a:lvl7pPr lvl="6" algn="ctr">
              <a:lnSpc>
                <a:spcPct val="100000"/>
              </a:lnSpc>
              <a:spcBef>
                <a:spcPts val="0"/>
              </a:spcBef>
              <a:spcAft>
                <a:spcPts val="0"/>
              </a:spcAft>
              <a:buClr>
                <a:schemeClr val="dk2"/>
              </a:buClr>
              <a:buSzPts val="1400"/>
              <a:buNone/>
              <a:defRPr/>
            </a:lvl7pPr>
            <a:lvl8pPr lvl="7" algn="ctr">
              <a:lnSpc>
                <a:spcPct val="100000"/>
              </a:lnSpc>
              <a:spcBef>
                <a:spcPts val="0"/>
              </a:spcBef>
              <a:spcAft>
                <a:spcPts val="0"/>
              </a:spcAft>
              <a:buClr>
                <a:schemeClr val="dk2"/>
              </a:buClr>
              <a:buSzPts val="1400"/>
              <a:buNone/>
              <a:defRPr/>
            </a:lvl8pPr>
            <a:lvl9pPr lvl="8" algn="ctr">
              <a:lnSpc>
                <a:spcPct val="100000"/>
              </a:lnSpc>
              <a:spcBef>
                <a:spcPts val="0"/>
              </a:spcBef>
              <a:spcAft>
                <a:spcPts val="0"/>
              </a:spcAft>
              <a:buClr>
                <a:schemeClr val="dk2"/>
              </a:buClr>
              <a:buSzPts val="1400"/>
              <a:buNone/>
              <a:defRPr/>
            </a:lvl9pPr>
          </a:lstStyle>
          <a:p>
            <a:endParaRPr/>
          </a:p>
        </p:txBody>
      </p:sp>
      <p:sp>
        <p:nvSpPr>
          <p:cNvPr id="64" name="Google Shape;64;p88"/>
          <p:cNvSpPr txBox="1">
            <a:spLocks noGrp="1"/>
          </p:cNvSpPr>
          <p:nvPr>
            <p:ph type="body" idx="1"/>
          </p:nvPr>
        </p:nvSpPr>
        <p:spPr>
          <a:xfrm>
            <a:off x="372319" y="5524500"/>
            <a:ext cx="5224463" cy="1084263"/>
          </a:xfrm>
          <a:prstGeom prst="rect">
            <a:avLst/>
          </a:prstGeom>
          <a:noFill/>
          <a:ln>
            <a:noFill/>
          </a:ln>
        </p:spPr>
        <p:txBody>
          <a:bodyPr spcFirstLastPara="1" wrap="square" lIns="91425" tIns="91425" rIns="91425" bIns="91425" anchor="t" anchorCtr="0">
            <a:normAutofit/>
          </a:bodyPr>
          <a:lstStyle>
            <a:lvl1pPr marL="457200" lvl="0" indent="-467677" algn="l">
              <a:lnSpc>
                <a:spcPct val="100000"/>
              </a:lnSpc>
              <a:spcBef>
                <a:spcPts val="640"/>
              </a:spcBef>
              <a:spcAft>
                <a:spcPts val="0"/>
              </a:spcAft>
              <a:buSzPts val="3765"/>
              <a:buChar char="•"/>
              <a:defRPr/>
            </a:lvl1pPr>
            <a:lvl2pPr marL="914400" lvl="1" indent="-437769" algn="l">
              <a:lnSpc>
                <a:spcPct val="100000"/>
              </a:lnSpc>
              <a:spcBef>
                <a:spcPts val="560"/>
              </a:spcBef>
              <a:spcAft>
                <a:spcPts val="0"/>
              </a:spcAft>
              <a:buSzPts val="3294"/>
              <a:buChar char="–"/>
              <a:defRPr/>
            </a:lvl2pPr>
            <a:lvl3pPr marL="1371600" lvl="2" indent="-407924" algn="l">
              <a:lnSpc>
                <a:spcPct val="100000"/>
              </a:lnSpc>
              <a:spcBef>
                <a:spcPts val="480"/>
              </a:spcBef>
              <a:spcAft>
                <a:spcPts val="0"/>
              </a:spcAft>
              <a:buSzPts val="2824"/>
              <a:buChar char="•"/>
              <a:defRPr/>
            </a:lvl3pPr>
            <a:lvl4pPr marL="1828800" lvl="3" indent="-378015" algn="l">
              <a:lnSpc>
                <a:spcPct val="100000"/>
              </a:lnSpc>
              <a:spcBef>
                <a:spcPts val="400"/>
              </a:spcBef>
              <a:spcAft>
                <a:spcPts val="0"/>
              </a:spcAft>
              <a:buSzPts val="2353"/>
              <a:buChar char="–"/>
              <a:defRPr/>
            </a:lvl4pPr>
            <a:lvl5pPr marL="2286000" lvl="4" indent="-378015" algn="l">
              <a:lnSpc>
                <a:spcPct val="100000"/>
              </a:lnSpc>
              <a:spcBef>
                <a:spcPts val="400"/>
              </a:spcBef>
              <a:spcAft>
                <a:spcPts val="0"/>
              </a:spcAft>
              <a:buSzPts val="2353"/>
              <a:buChar char="»"/>
              <a:defRPr/>
            </a:lvl5pPr>
            <a:lvl6pPr marL="2743200" lvl="5" indent="-378015" algn="l">
              <a:lnSpc>
                <a:spcPct val="100000"/>
              </a:lnSpc>
              <a:spcBef>
                <a:spcPts val="400"/>
              </a:spcBef>
              <a:spcAft>
                <a:spcPts val="0"/>
              </a:spcAft>
              <a:buSzPts val="2353"/>
              <a:buChar char="»"/>
              <a:defRPr/>
            </a:lvl6pPr>
            <a:lvl7pPr marL="3200400" lvl="6" indent="-378015" algn="l">
              <a:lnSpc>
                <a:spcPct val="100000"/>
              </a:lnSpc>
              <a:spcBef>
                <a:spcPts val="400"/>
              </a:spcBef>
              <a:spcAft>
                <a:spcPts val="0"/>
              </a:spcAft>
              <a:buSzPts val="2353"/>
              <a:buChar char="»"/>
              <a:defRPr/>
            </a:lvl7pPr>
            <a:lvl8pPr marL="3657600" lvl="7" indent="-378015" algn="l">
              <a:lnSpc>
                <a:spcPct val="100000"/>
              </a:lnSpc>
              <a:spcBef>
                <a:spcPts val="400"/>
              </a:spcBef>
              <a:spcAft>
                <a:spcPts val="0"/>
              </a:spcAft>
              <a:buSzPts val="2353"/>
              <a:buChar char="»"/>
              <a:defRPr/>
            </a:lvl8pPr>
            <a:lvl9pPr marL="4114800" lvl="8" indent="-378015" algn="l">
              <a:lnSpc>
                <a:spcPct val="100000"/>
              </a:lnSpc>
              <a:spcBef>
                <a:spcPts val="400"/>
              </a:spcBef>
              <a:spcAft>
                <a:spcPts val="0"/>
              </a:spcAft>
              <a:buSzPts val="2353"/>
              <a:buChar char="»"/>
              <a:defRPr/>
            </a:lvl9pPr>
          </a:lstStyle>
          <a:p>
            <a:endParaRPr/>
          </a:p>
        </p:txBody>
      </p:sp>
      <p:cxnSp>
        <p:nvCxnSpPr>
          <p:cNvPr id="65" name="Google Shape;65;p88"/>
          <p:cNvCxnSpPr/>
          <p:nvPr/>
        </p:nvCxnSpPr>
        <p:spPr>
          <a:xfrm>
            <a:off x="473919" y="5219700"/>
            <a:ext cx="4098081" cy="0"/>
          </a:xfrm>
          <a:prstGeom prst="straightConnector1">
            <a:avLst/>
          </a:prstGeom>
          <a:noFill/>
          <a:ln w="9525" cap="flat" cmpd="sng">
            <a:solidFill>
              <a:srgbClr val="86A8CC"/>
            </a:solidFill>
            <a:prstDash val="solid"/>
            <a:round/>
            <a:headEnd type="none" w="sm" len="sm"/>
            <a:tailEnd type="none" w="sm" len="sm"/>
          </a:ln>
        </p:spPr>
      </p:cxnSp>
      <p:sp>
        <p:nvSpPr>
          <p:cNvPr id="66" name="Google Shape;66;p88"/>
          <p:cNvSpPr/>
          <p:nvPr/>
        </p:nvSpPr>
        <p:spPr>
          <a:xfrm>
            <a:off x="6426200" y="5391151"/>
            <a:ext cx="5765800" cy="146684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7" name="Google Shape;67;p88"/>
          <p:cNvPicPr preferRelativeResize="0"/>
          <p:nvPr/>
        </p:nvPicPr>
        <p:blipFill rotWithShape="1">
          <a:blip r:embed="rId2">
            <a:alphaModFix/>
          </a:blip>
          <a:srcRect/>
          <a:stretch/>
        </p:blipFill>
        <p:spPr>
          <a:xfrm>
            <a:off x="7881232" y="5758788"/>
            <a:ext cx="2893836" cy="714527"/>
          </a:xfrm>
          <a:prstGeom prst="rect">
            <a:avLst/>
          </a:prstGeom>
          <a:noFill/>
          <a:ln>
            <a:noFill/>
          </a:ln>
        </p:spPr>
      </p:pic>
      <p:sp>
        <p:nvSpPr>
          <p:cNvPr id="68" name="Google Shape;68;p88"/>
          <p:cNvSpPr>
            <a:spLocks noGrp="1"/>
          </p:cNvSpPr>
          <p:nvPr>
            <p:ph type="pic" idx="2"/>
          </p:nvPr>
        </p:nvSpPr>
        <p:spPr>
          <a:xfrm>
            <a:off x="6426200" y="-20732"/>
            <a:ext cx="5765800" cy="539115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vent Welcome">
  <p:cSld name="Event Welcome">
    <p:spTree>
      <p:nvGrpSpPr>
        <p:cNvPr id="1" name="Shape 69"/>
        <p:cNvGrpSpPr/>
        <p:nvPr/>
      </p:nvGrpSpPr>
      <p:grpSpPr>
        <a:xfrm>
          <a:off x="0" y="0"/>
          <a:ext cx="0" cy="0"/>
          <a:chOff x="0" y="0"/>
          <a:chExt cx="0" cy="0"/>
        </a:xfrm>
      </p:grpSpPr>
      <p:sp>
        <p:nvSpPr>
          <p:cNvPr id="70" name="Google Shape;70;p89"/>
          <p:cNvSpPr/>
          <p:nvPr/>
        </p:nvSpPr>
        <p:spPr>
          <a:xfrm>
            <a:off x="0" y="-25400"/>
            <a:ext cx="12230101" cy="2146300"/>
          </a:xfrm>
          <a:prstGeom prst="rect">
            <a:avLst/>
          </a:prstGeom>
          <a:solidFill>
            <a:srgbClr val="0053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5397"/>
              </a:solidFill>
              <a:latin typeface="Arial"/>
              <a:ea typeface="Arial"/>
              <a:cs typeface="Arial"/>
              <a:sym typeface="Arial"/>
            </a:endParaRPr>
          </a:p>
        </p:txBody>
      </p:sp>
      <p:sp>
        <p:nvSpPr>
          <p:cNvPr id="71" name="Google Shape;71;p89"/>
          <p:cNvSpPr txBox="1">
            <a:spLocks noGrp="1"/>
          </p:cNvSpPr>
          <p:nvPr>
            <p:ph type="body" idx="1"/>
          </p:nvPr>
        </p:nvSpPr>
        <p:spPr>
          <a:xfrm>
            <a:off x="381000" y="2893218"/>
            <a:ext cx="5224463" cy="2378870"/>
          </a:xfrm>
          <a:prstGeom prst="rect">
            <a:avLst/>
          </a:prstGeom>
          <a:noFill/>
          <a:ln>
            <a:noFill/>
          </a:ln>
        </p:spPr>
        <p:txBody>
          <a:bodyPr spcFirstLastPara="1" wrap="square" lIns="91425" tIns="91425" rIns="91425" bIns="91425"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72" name="Google Shape;72;p89"/>
          <p:cNvSpPr txBox="1"/>
          <p:nvPr/>
        </p:nvSpPr>
        <p:spPr>
          <a:xfrm>
            <a:off x="381000" y="342124"/>
            <a:ext cx="3886200" cy="1358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400"/>
              <a:buFont typeface="Calibri"/>
              <a:buNone/>
            </a:pPr>
            <a:r>
              <a:rPr lang="en-US" sz="4400" b="1" i="0" u="none" strike="noStrike" cap="none">
                <a:solidFill>
                  <a:schemeClr val="lt1"/>
                </a:solidFill>
                <a:latin typeface="Calibri"/>
                <a:ea typeface="Calibri"/>
                <a:cs typeface="Calibri"/>
                <a:sym typeface="Calibri"/>
              </a:rPr>
              <a:t>Welcome!</a:t>
            </a:r>
            <a:endParaRPr sz="8000" b="1" i="0" u="none" strike="noStrike" cap="none">
              <a:solidFill>
                <a:schemeClr val="lt1"/>
              </a:solidFill>
              <a:latin typeface="Calibri"/>
              <a:ea typeface="Calibri"/>
              <a:cs typeface="Calibri"/>
              <a:sym typeface="Calibri"/>
            </a:endParaRPr>
          </a:p>
        </p:txBody>
      </p:sp>
      <p:cxnSp>
        <p:nvCxnSpPr>
          <p:cNvPr id="73" name="Google Shape;73;p89"/>
          <p:cNvCxnSpPr/>
          <p:nvPr/>
        </p:nvCxnSpPr>
        <p:spPr>
          <a:xfrm>
            <a:off x="523132" y="3850481"/>
            <a:ext cx="3060700" cy="0"/>
          </a:xfrm>
          <a:prstGeom prst="straightConnector1">
            <a:avLst/>
          </a:prstGeom>
          <a:noFill/>
          <a:ln w="38100" cap="flat" cmpd="sng">
            <a:solidFill>
              <a:srgbClr val="FFCA38"/>
            </a:solidFill>
            <a:prstDash val="solid"/>
            <a:round/>
            <a:headEnd type="none" w="sm" len="sm"/>
            <a:tailEnd type="none" w="sm" len="sm"/>
          </a:ln>
        </p:spPr>
      </p:cxnSp>
      <p:sp>
        <p:nvSpPr>
          <p:cNvPr id="74" name="Google Shape;74;p89"/>
          <p:cNvSpPr>
            <a:spLocks noGrp="1"/>
          </p:cNvSpPr>
          <p:nvPr>
            <p:ph type="pic" idx="2"/>
          </p:nvPr>
        </p:nvSpPr>
        <p:spPr>
          <a:xfrm>
            <a:off x="4544568" y="-25400"/>
            <a:ext cx="7647432" cy="68834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5"/>
        <p:cNvGrpSpPr/>
        <p:nvPr/>
      </p:nvGrpSpPr>
      <p:grpSpPr>
        <a:xfrm>
          <a:off x="0" y="0"/>
          <a:ext cx="0" cy="0"/>
          <a:chOff x="0" y="0"/>
          <a:chExt cx="0" cy="0"/>
        </a:xfrm>
      </p:grpSpPr>
      <p:sp>
        <p:nvSpPr>
          <p:cNvPr id="76" name="Google Shape;76;p90"/>
          <p:cNvSpPr/>
          <p:nvPr/>
        </p:nvSpPr>
        <p:spPr>
          <a:xfrm>
            <a:off x="0" y="-25400"/>
            <a:ext cx="12192000" cy="2146300"/>
          </a:xfrm>
          <a:prstGeom prst="rect">
            <a:avLst/>
          </a:prstGeom>
          <a:solidFill>
            <a:srgbClr val="FFCA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7" name="Google Shape;77;p90"/>
          <p:cNvSpPr txBox="1">
            <a:spLocks noGrp="1"/>
          </p:cNvSpPr>
          <p:nvPr>
            <p:ph type="title"/>
          </p:nvPr>
        </p:nvSpPr>
        <p:spPr>
          <a:xfrm>
            <a:off x="381000" y="304800"/>
            <a:ext cx="5486400" cy="144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1400"/>
              <a:buNone/>
              <a:defRPr/>
            </a:lvl1pPr>
            <a:lvl2pPr lvl="1" algn="ctr">
              <a:lnSpc>
                <a:spcPct val="100000"/>
              </a:lnSpc>
              <a:spcBef>
                <a:spcPts val="0"/>
              </a:spcBef>
              <a:spcAft>
                <a:spcPts val="0"/>
              </a:spcAft>
              <a:buClr>
                <a:schemeClr val="dk2"/>
              </a:buClr>
              <a:buSzPts val="1400"/>
              <a:buNone/>
              <a:defRPr/>
            </a:lvl2pPr>
            <a:lvl3pPr lvl="2" algn="ctr">
              <a:lnSpc>
                <a:spcPct val="100000"/>
              </a:lnSpc>
              <a:spcBef>
                <a:spcPts val="0"/>
              </a:spcBef>
              <a:spcAft>
                <a:spcPts val="0"/>
              </a:spcAft>
              <a:buClr>
                <a:schemeClr val="dk2"/>
              </a:buClr>
              <a:buSzPts val="1400"/>
              <a:buNone/>
              <a:defRPr/>
            </a:lvl3pPr>
            <a:lvl4pPr lvl="3" algn="ctr">
              <a:lnSpc>
                <a:spcPct val="100000"/>
              </a:lnSpc>
              <a:spcBef>
                <a:spcPts val="0"/>
              </a:spcBef>
              <a:spcAft>
                <a:spcPts val="0"/>
              </a:spcAft>
              <a:buClr>
                <a:schemeClr val="dk2"/>
              </a:buClr>
              <a:buSzPts val="1400"/>
              <a:buNone/>
              <a:defRPr/>
            </a:lvl4pPr>
            <a:lvl5pPr lvl="4" algn="ctr">
              <a:lnSpc>
                <a:spcPct val="100000"/>
              </a:lnSpc>
              <a:spcBef>
                <a:spcPts val="0"/>
              </a:spcBef>
              <a:spcAft>
                <a:spcPts val="0"/>
              </a:spcAft>
              <a:buClr>
                <a:schemeClr val="dk2"/>
              </a:buClr>
              <a:buSzPts val="1400"/>
              <a:buNone/>
              <a:defRPr/>
            </a:lvl5pPr>
            <a:lvl6pPr lvl="5" algn="ctr">
              <a:lnSpc>
                <a:spcPct val="100000"/>
              </a:lnSpc>
              <a:spcBef>
                <a:spcPts val="0"/>
              </a:spcBef>
              <a:spcAft>
                <a:spcPts val="0"/>
              </a:spcAft>
              <a:buClr>
                <a:schemeClr val="dk2"/>
              </a:buClr>
              <a:buSzPts val="1400"/>
              <a:buNone/>
              <a:defRPr/>
            </a:lvl6pPr>
            <a:lvl7pPr lvl="6" algn="ctr">
              <a:lnSpc>
                <a:spcPct val="100000"/>
              </a:lnSpc>
              <a:spcBef>
                <a:spcPts val="0"/>
              </a:spcBef>
              <a:spcAft>
                <a:spcPts val="0"/>
              </a:spcAft>
              <a:buClr>
                <a:schemeClr val="dk2"/>
              </a:buClr>
              <a:buSzPts val="1400"/>
              <a:buNone/>
              <a:defRPr/>
            </a:lvl7pPr>
            <a:lvl8pPr lvl="7" algn="ctr">
              <a:lnSpc>
                <a:spcPct val="100000"/>
              </a:lnSpc>
              <a:spcBef>
                <a:spcPts val="0"/>
              </a:spcBef>
              <a:spcAft>
                <a:spcPts val="0"/>
              </a:spcAft>
              <a:buClr>
                <a:schemeClr val="dk2"/>
              </a:buClr>
              <a:buSzPts val="1400"/>
              <a:buNone/>
              <a:defRPr/>
            </a:lvl8pPr>
            <a:lvl9pPr lvl="8" algn="ctr">
              <a:lnSpc>
                <a:spcPct val="100000"/>
              </a:lnSpc>
              <a:spcBef>
                <a:spcPts val="0"/>
              </a:spcBef>
              <a:spcAft>
                <a:spcPts val="0"/>
              </a:spcAft>
              <a:buClr>
                <a:schemeClr val="dk2"/>
              </a:buClr>
              <a:buSzPts val="1400"/>
              <a:buNone/>
              <a:defRPr/>
            </a:lvl9pPr>
          </a:lstStyle>
          <a:p>
            <a:endParaRPr/>
          </a:p>
        </p:txBody>
      </p:sp>
      <p:sp>
        <p:nvSpPr>
          <p:cNvPr id="78" name="Google Shape;78;p90"/>
          <p:cNvSpPr txBox="1">
            <a:spLocks noGrp="1"/>
          </p:cNvSpPr>
          <p:nvPr>
            <p:ph type="body" idx="1"/>
          </p:nvPr>
        </p:nvSpPr>
        <p:spPr>
          <a:xfrm>
            <a:off x="381000" y="2893218"/>
            <a:ext cx="5224463" cy="2378870"/>
          </a:xfrm>
          <a:prstGeom prst="rect">
            <a:avLst/>
          </a:prstGeom>
          <a:noFill/>
          <a:ln>
            <a:noFill/>
          </a:ln>
        </p:spPr>
        <p:txBody>
          <a:bodyPr spcFirstLastPara="1" wrap="square" lIns="91425" tIns="91425" rIns="91425" bIns="91425"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cxnSp>
        <p:nvCxnSpPr>
          <p:cNvPr id="79" name="Google Shape;79;p90"/>
          <p:cNvCxnSpPr/>
          <p:nvPr/>
        </p:nvCxnSpPr>
        <p:spPr>
          <a:xfrm>
            <a:off x="523132" y="3850481"/>
            <a:ext cx="3060700" cy="0"/>
          </a:xfrm>
          <a:prstGeom prst="straightConnector1">
            <a:avLst/>
          </a:prstGeom>
          <a:noFill/>
          <a:ln w="9525" cap="flat" cmpd="sng">
            <a:solidFill>
              <a:srgbClr val="005397"/>
            </a:solidFill>
            <a:prstDash val="solid"/>
            <a:round/>
            <a:headEnd type="none" w="sm" len="sm"/>
            <a:tailEnd type="none" w="sm" len="sm"/>
          </a:ln>
        </p:spPr>
      </p:cxnSp>
      <p:sp>
        <p:nvSpPr>
          <p:cNvPr id="80" name="Google Shape;80;p90"/>
          <p:cNvSpPr>
            <a:spLocks noGrp="1"/>
          </p:cNvSpPr>
          <p:nvPr>
            <p:ph type="pic" idx="2"/>
          </p:nvPr>
        </p:nvSpPr>
        <p:spPr>
          <a:xfrm>
            <a:off x="6469024" y="-25400"/>
            <a:ext cx="5722975" cy="68834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vent Half Image">
  <p:cSld name="Event Half Image">
    <p:bg>
      <p:bgPr>
        <a:solidFill>
          <a:srgbClr val="005397"/>
        </a:solidFill>
        <a:effectLst/>
      </p:bgPr>
    </p:bg>
    <p:spTree>
      <p:nvGrpSpPr>
        <p:cNvPr id="1" name="Shape 81"/>
        <p:cNvGrpSpPr/>
        <p:nvPr/>
      </p:nvGrpSpPr>
      <p:grpSpPr>
        <a:xfrm>
          <a:off x="0" y="0"/>
          <a:ext cx="0" cy="0"/>
          <a:chOff x="0" y="0"/>
          <a:chExt cx="0" cy="0"/>
        </a:xfrm>
      </p:grpSpPr>
      <p:sp>
        <p:nvSpPr>
          <p:cNvPr id="82" name="Google Shape;82;p92"/>
          <p:cNvSpPr txBox="1">
            <a:spLocks noGrp="1"/>
          </p:cNvSpPr>
          <p:nvPr>
            <p:ph type="title"/>
          </p:nvPr>
        </p:nvSpPr>
        <p:spPr>
          <a:xfrm>
            <a:off x="609226" y="812800"/>
            <a:ext cx="5139481" cy="5257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1556"/>
              <a:buFont typeface="Arial"/>
              <a:buNone/>
              <a:defRPr sz="7200" b="1">
                <a:solidFill>
                  <a:schemeClr val="lt1"/>
                </a:solidFill>
              </a:defRPr>
            </a:lvl1pPr>
            <a:lvl2pPr lvl="1" algn="ctr">
              <a:lnSpc>
                <a:spcPct val="100000"/>
              </a:lnSpc>
              <a:spcBef>
                <a:spcPts val="0"/>
              </a:spcBef>
              <a:spcAft>
                <a:spcPts val="0"/>
              </a:spcAft>
              <a:buClr>
                <a:schemeClr val="dk2"/>
              </a:buClr>
              <a:buSzPts val="1556"/>
              <a:buNone/>
              <a:defRPr/>
            </a:lvl2pPr>
            <a:lvl3pPr lvl="2" algn="ctr">
              <a:lnSpc>
                <a:spcPct val="100000"/>
              </a:lnSpc>
              <a:spcBef>
                <a:spcPts val="0"/>
              </a:spcBef>
              <a:spcAft>
                <a:spcPts val="0"/>
              </a:spcAft>
              <a:buClr>
                <a:schemeClr val="dk2"/>
              </a:buClr>
              <a:buSzPts val="1556"/>
              <a:buNone/>
              <a:defRPr/>
            </a:lvl3pPr>
            <a:lvl4pPr lvl="3" algn="ctr">
              <a:lnSpc>
                <a:spcPct val="100000"/>
              </a:lnSpc>
              <a:spcBef>
                <a:spcPts val="0"/>
              </a:spcBef>
              <a:spcAft>
                <a:spcPts val="0"/>
              </a:spcAft>
              <a:buClr>
                <a:schemeClr val="dk2"/>
              </a:buClr>
              <a:buSzPts val="1556"/>
              <a:buNone/>
              <a:defRPr/>
            </a:lvl4pPr>
            <a:lvl5pPr lvl="4" algn="ctr">
              <a:lnSpc>
                <a:spcPct val="100000"/>
              </a:lnSpc>
              <a:spcBef>
                <a:spcPts val="0"/>
              </a:spcBef>
              <a:spcAft>
                <a:spcPts val="0"/>
              </a:spcAft>
              <a:buClr>
                <a:schemeClr val="dk2"/>
              </a:buClr>
              <a:buSzPts val="1556"/>
              <a:buNone/>
              <a:defRPr/>
            </a:lvl5pPr>
            <a:lvl6pPr lvl="5" algn="ctr">
              <a:lnSpc>
                <a:spcPct val="100000"/>
              </a:lnSpc>
              <a:spcBef>
                <a:spcPts val="0"/>
              </a:spcBef>
              <a:spcAft>
                <a:spcPts val="0"/>
              </a:spcAft>
              <a:buClr>
                <a:schemeClr val="dk2"/>
              </a:buClr>
              <a:buSzPts val="1556"/>
              <a:buNone/>
              <a:defRPr/>
            </a:lvl6pPr>
            <a:lvl7pPr lvl="6" algn="ctr">
              <a:lnSpc>
                <a:spcPct val="100000"/>
              </a:lnSpc>
              <a:spcBef>
                <a:spcPts val="0"/>
              </a:spcBef>
              <a:spcAft>
                <a:spcPts val="0"/>
              </a:spcAft>
              <a:buClr>
                <a:schemeClr val="dk2"/>
              </a:buClr>
              <a:buSzPts val="1556"/>
              <a:buNone/>
              <a:defRPr/>
            </a:lvl7pPr>
            <a:lvl8pPr lvl="7" algn="ctr">
              <a:lnSpc>
                <a:spcPct val="100000"/>
              </a:lnSpc>
              <a:spcBef>
                <a:spcPts val="0"/>
              </a:spcBef>
              <a:spcAft>
                <a:spcPts val="0"/>
              </a:spcAft>
              <a:buClr>
                <a:schemeClr val="dk2"/>
              </a:buClr>
              <a:buSzPts val="1556"/>
              <a:buNone/>
              <a:defRPr/>
            </a:lvl8pPr>
            <a:lvl9pPr lvl="8" algn="ctr">
              <a:lnSpc>
                <a:spcPct val="100000"/>
              </a:lnSpc>
              <a:spcBef>
                <a:spcPts val="0"/>
              </a:spcBef>
              <a:spcAft>
                <a:spcPts val="0"/>
              </a:spcAft>
              <a:buClr>
                <a:schemeClr val="dk2"/>
              </a:buClr>
              <a:buSzPts val="1556"/>
              <a:buNone/>
              <a:defRPr/>
            </a:lvl9pPr>
          </a:lstStyle>
          <a:p>
            <a:endParaRPr/>
          </a:p>
        </p:txBody>
      </p:sp>
      <p:sp>
        <p:nvSpPr>
          <p:cNvPr id="83" name="Google Shape;83;p92"/>
          <p:cNvSpPr>
            <a:spLocks noGrp="1"/>
          </p:cNvSpPr>
          <p:nvPr>
            <p:ph type="pic" idx="2"/>
          </p:nvPr>
        </p:nvSpPr>
        <p:spPr>
          <a:xfrm>
            <a:off x="6375400" y="0"/>
            <a:ext cx="5816600" cy="6918158"/>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Alternative Title Slide">
  <p:cSld name="2_Alternative Title Slide">
    <p:bg>
      <p:bgPr>
        <a:blipFill>
          <a:blip r:embed="rId2">
            <a:alphaModFix/>
          </a:blip>
          <a:stretch>
            <a:fillRect/>
          </a:stretch>
        </a:blipFill>
        <a:effectLst/>
      </p:bgPr>
    </p:bg>
    <p:spTree>
      <p:nvGrpSpPr>
        <p:cNvPr id="1" name="Shape 84"/>
        <p:cNvGrpSpPr/>
        <p:nvPr/>
      </p:nvGrpSpPr>
      <p:grpSpPr>
        <a:xfrm>
          <a:off x="0" y="0"/>
          <a:ext cx="0" cy="0"/>
          <a:chOff x="0" y="0"/>
          <a:chExt cx="0" cy="0"/>
        </a:xfrm>
      </p:grpSpPr>
      <p:pic>
        <p:nvPicPr>
          <p:cNvPr id="85" name="Google Shape;85;p93"/>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1"/>
          <p:cNvSpPr txBox="1">
            <a:spLocks noGrp="1"/>
          </p:cNvSpPr>
          <p:nvPr>
            <p:ph type="title"/>
          </p:nvPr>
        </p:nvSpPr>
        <p:spPr>
          <a:xfrm>
            <a:off x="319452" y="151544"/>
            <a:ext cx="10117017"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11" name="Google Shape;11;p71"/>
          <p:cNvSpPr txBox="1">
            <a:spLocks noGrp="1"/>
          </p:cNvSpPr>
          <p:nvPr>
            <p:ph type="body" idx="1"/>
          </p:nvPr>
        </p:nvSpPr>
        <p:spPr>
          <a:xfrm>
            <a:off x="319452" y="1552575"/>
            <a:ext cx="109728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5" r:id="rId2"/>
    <p:sldLayoutId id="2147483657" r:id="rId3"/>
    <p:sldLayoutId id="2147483658" r:id="rId4"/>
    <p:sldLayoutId id="2147483659" r:id="rId5"/>
    <p:sldLayoutId id="2147483660" r:id="rId6"/>
    <p:sldLayoutId id="2147483661" r:id="rId7"/>
    <p:sldLayoutId id="2147483662" r:id="rId8"/>
    <p:sldLayoutId id="214748366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1"/>
          <p:cNvSpPr/>
          <p:nvPr/>
        </p:nvSpPr>
        <p:spPr>
          <a:xfrm>
            <a:off x="0" y="0"/>
            <a:ext cx="12192000" cy="4242391"/>
          </a:xfrm>
          <a:prstGeom prst="rect">
            <a:avLst/>
          </a:prstGeom>
          <a:solidFill>
            <a:srgbClr val="FFCA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4" name="Google Shape;534;p1"/>
          <p:cNvSpPr txBox="1">
            <a:spLocks noGrp="1"/>
          </p:cNvSpPr>
          <p:nvPr>
            <p:ph type="ctrTitle"/>
          </p:nvPr>
        </p:nvSpPr>
        <p:spPr>
          <a:xfrm>
            <a:off x="596348" y="1537671"/>
            <a:ext cx="10923104" cy="2238991"/>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2"/>
              </a:buClr>
              <a:buSzPts val="1400"/>
              <a:buFont typeface="Calibri"/>
              <a:buNone/>
            </a:pPr>
            <a:r>
              <a:rPr lang="en-US" sz="6600"/>
              <a:t>An Inflation Reduction Act Overview </a:t>
            </a:r>
            <a:endParaRPr/>
          </a:p>
        </p:txBody>
      </p:sp>
      <p:sp>
        <p:nvSpPr>
          <p:cNvPr id="535" name="Google Shape;535;p1"/>
          <p:cNvSpPr txBox="1">
            <a:spLocks noGrp="1"/>
          </p:cNvSpPr>
          <p:nvPr>
            <p:ph type="body" idx="1"/>
          </p:nvPr>
        </p:nvSpPr>
        <p:spPr>
          <a:xfrm>
            <a:off x="430773" y="4469287"/>
            <a:ext cx="11256580" cy="1935374"/>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200"/>
              <a:buNone/>
            </a:pPr>
            <a:endParaRPr sz="3200" dirty="0"/>
          </a:p>
          <a:p>
            <a:pPr marL="0" lvl="0" indent="0" algn="ctr" rtl="0">
              <a:lnSpc>
                <a:spcPct val="100000"/>
              </a:lnSpc>
              <a:spcBef>
                <a:spcPts val="0"/>
              </a:spcBef>
              <a:spcAft>
                <a:spcPts val="0"/>
              </a:spcAft>
              <a:buSzPts val="3200"/>
              <a:buNone/>
            </a:pPr>
            <a:r>
              <a:rPr lang="en-US" sz="3400" dirty="0">
                <a:solidFill>
                  <a:schemeClr val="lt2"/>
                </a:solidFill>
              </a:rPr>
              <a:t>on.mncerts.org/IRA</a:t>
            </a:r>
            <a:endParaRPr sz="3400" i="1" dirty="0">
              <a:latin typeface="Arial"/>
              <a:ea typeface="Arial"/>
              <a:cs typeface="Arial"/>
              <a:sym typeface="Arial"/>
            </a:endParaRPr>
          </a:p>
          <a:p>
            <a:pPr marL="0" lvl="0" indent="0" algn="ctr" rtl="0">
              <a:lnSpc>
                <a:spcPct val="100000"/>
              </a:lnSpc>
              <a:spcBef>
                <a:spcPts val="0"/>
              </a:spcBef>
              <a:spcAft>
                <a:spcPts val="0"/>
              </a:spcAft>
              <a:buSzPts val="3200"/>
              <a:buNone/>
            </a:pPr>
            <a:endParaRPr b="1" dirty="0"/>
          </a:p>
        </p:txBody>
      </p:sp>
      <p:sp>
        <p:nvSpPr>
          <p:cNvPr id="536" name="Google Shape;536;p1"/>
          <p:cNvSpPr/>
          <p:nvPr/>
        </p:nvSpPr>
        <p:spPr>
          <a:xfrm>
            <a:off x="8633647" y="226896"/>
            <a:ext cx="709627" cy="70962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37" name="Google Shape;537;p1"/>
          <p:cNvPicPr preferRelativeResize="0"/>
          <p:nvPr/>
        </p:nvPicPr>
        <p:blipFill rotWithShape="1">
          <a:blip r:embed="rId3">
            <a:alphaModFix/>
          </a:blip>
          <a:srcRect/>
          <a:stretch/>
        </p:blipFill>
        <p:spPr>
          <a:xfrm>
            <a:off x="8626130" y="226896"/>
            <a:ext cx="3061223" cy="75585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pic>
        <p:nvPicPr>
          <p:cNvPr id="870" name="Google Shape;870;p119" descr="Solar panels on a roof&#10;&#10;Description automatically generated with medium confidence"/>
          <p:cNvPicPr preferRelativeResize="0"/>
          <p:nvPr/>
        </p:nvPicPr>
        <p:blipFill rotWithShape="1">
          <a:blip r:embed="rId3">
            <a:alphaModFix amt="50000"/>
          </a:blip>
          <a:srcRect/>
          <a:stretch/>
        </p:blipFill>
        <p:spPr>
          <a:xfrm>
            <a:off x="0" y="-635000"/>
            <a:ext cx="12192000" cy="8128000"/>
          </a:xfrm>
          <a:prstGeom prst="rect">
            <a:avLst/>
          </a:prstGeom>
          <a:noFill/>
          <a:ln>
            <a:noFill/>
          </a:ln>
        </p:spPr>
      </p:pic>
      <p:sp>
        <p:nvSpPr>
          <p:cNvPr id="871" name="Google Shape;871;p119"/>
          <p:cNvSpPr txBox="1">
            <a:spLocks noGrp="1"/>
          </p:cNvSpPr>
          <p:nvPr>
            <p:ph type="title"/>
          </p:nvPr>
        </p:nvSpPr>
        <p:spPr>
          <a:xfrm>
            <a:off x="609600" y="0"/>
            <a:ext cx="10972800" cy="141763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SzPts val="1400"/>
              <a:buNone/>
            </a:pPr>
            <a:r>
              <a:rPr lang="en-US"/>
              <a:t>Direct Pay provisions</a:t>
            </a:r>
            <a:endParaRPr/>
          </a:p>
        </p:txBody>
      </p:sp>
      <p:sp>
        <p:nvSpPr>
          <p:cNvPr id="872" name="Google Shape;872;p119"/>
          <p:cNvSpPr txBox="1"/>
          <p:nvPr/>
        </p:nvSpPr>
        <p:spPr>
          <a:xfrm>
            <a:off x="609601" y="1600201"/>
            <a:ext cx="5312898" cy="498347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dirty="0">
                <a:solidFill>
                  <a:srgbClr val="222222"/>
                </a:solidFill>
                <a:latin typeface="Calibri"/>
                <a:ea typeface="Calibri"/>
                <a:cs typeface="Calibri"/>
                <a:sym typeface="Calibri"/>
              </a:rPr>
              <a:t>Direct pay allows tax-exempt entities to take advantage of new tax incentives.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3000"/>
              <a:buFont typeface="Arial"/>
              <a:buNone/>
            </a:pPr>
            <a:r>
              <a:rPr lang="en-US" sz="3000" b="0" i="0" u="none" strike="noStrike" cap="none" dirty="0">
                <a:solidFill>
                  <a:srgbClr val="222222"/>
                </a:solidFill>
                <a:latin typeface="Calibri"/>
                <a:ea typeface="Calibri"/>
                <a:cs typeface="Calibri"/>
                <a:sym typeface="Calibri"/>
              </a:rPr>
              <a:t>They can receive a “direct payment” rather than having to work with a tax equity partner</a:t>
            </a:r>
            <a:r>
              <a:rPr lang="en-US" sz="2400" b="0" i="0" u="none" strike="noStrike" cap="none" dirty="0">
                <a:solidFill>
                  <a:srgbClr val="222222"/>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3000"/>
              <a:buFont typeface="Arial"/>
              <a:buNone/>
            </a:pPr>
            <a:r>
              <a:rPr lang="en-US" sz="3000" b="0" i="0" u="none" strike="noStrike" cap="none" dirty="0">
                <a:solidFill>
                  <a:srgbClr val="222222"/>
                </a:solidFill>
                <a:latin typeface="Calibri"/>
                <a:ea typeface="Calibri"/>
                <a:cs typeface="Calibri"/>
                <a:sym typeface="Calibri"/>
              </a:rPr>
              <a:t>Eligible technologies include: solar, storage, geothermal, combined heat and power, even commercial clean vehicles </a:t>
            </a:r>
            <a:endParaRPr sz="3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2300"/>
              <a:buFont typeface="Arial"/>
              <a:buNone/>
            </a:pPr>
            <a:br>
              <a:rPr lang="en-US" sz="2300" b="0" i="0" u="none" strike="noStrike" cap="none" dirty="0">
                <a:solidFill>
                  <a:srgbClr val="000000"/>
                </a:solidFill>
                <a:latin typeface="Arial"/>
                <a:ea typeface="Arial"/>
                <a:cs typeface="Arial"/>
                <a:sym typeface="Arial"/>
              </a:rPr>
            </a:br>
            <a:endParaRPr sz="2300" b="0" i="0" u="none" strike="noStrike" cap="none" dirty="0">
              <a:solidFill>
                <a:srgbClr val="000000"/>
              </a:solidFill>
              <a:latin typeface="Arial"/>
              <a:ea typeface="Arial"/>
              <a:cs typeface="Arial"/>
              <a:sym typeface="Arial"/>
            </a:endParaRPr>
          </a:p>
        </p:txBody>
      </p:sp>
      <p:sp>
        <p:nvSpPr>
          <p:cNvPr id="873" name="Google Shape;873;p119"/>
          <p:cNvSpPr txBox="1"/>
          <p:nvPr/>
        </p:nvSpPr>
        <p:spPr>
          <a:xfrm>
            <a:off x="6376085" y="1600200"/>
            <a:ext cx="5659395" cy="4009768"/>
          </a:xfrm>
          <a:prstGeom prst="rect">
            <a:avLst/>
          </a:prstGeom>
          <a:solidFill>
            <a:schemeClr val="lt1"/>
          </a:solid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000000"/>
              </a:buClr>
              <a:buSzPts val="3000"/>
              <a:buFont typeface="Arial"/>
              <a:buChar char="•"/>
            </a:pPr>
            <a:r>
              <a:rPr lang="en-US" sz="3000" b="0" i="0" u="none" strike="noStrike" cap="none" dirty="0">
                <a:solidFill>
                  <a:schemeClr val="dk2"/>
                </a:solidFill>
                <a:latin typeface="Calibri"/>
                <a:ea typeface="Calibri"/>
                <a:cs typeface="Calibri"/>
                <a:sym typeface="Calibri"/>
              </a:rPr>
              <a:t>Cities, counties, townships</a:t>
            </a:r>
            <a:endParaRPr sz="1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1200"/>
              </a:spcBef>
              <a:spcAft>
                <a:spcPts val="0"/>
              </a:spcAft>
              <a:buClr>
                <a:srgbClr val="000000"/>
              </a:buClr>
              <a:buSzPts val="3000"/>
              <a:buFont typeface="Arial"/>
              <a:buChar char="•"/>
            </a:pPr>
            <a:r>
              <a:rPr lang="en-US" sz="3000" b="0" i="0" u="none" strike="noStrike" cap="none" dirty="0">
                <a:solidFill>
                  <a:schemeClr val="dk2"/>
                </a:solidFill>
                <a:latin typeface="Calibri"/>
                <a:ea typeface="Calibri"/>
                <a:cs typeface="Calibri"/>
                <a:sym typeface="Calibri"/>
              </a:rPr>
              <a:t>Tribal nations</a:t>
            </a:r>
            <a:endParaRPr sz="1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1200"/>
              </a:spcBef>
              <a:spcAft>
                <a:spcPts val="0"/>
              </a:spcAft>
              <a:buClr>
                <a:srgbClr val="000000"/>
              </a:buClr>
              <a:buSzPts val="3000"/>
              <a:buFont typeface="Arial"/>
              <a:buChar char="•"/>
            </a:pPr>
            <a:r>
              <a:rPr lang="en-US" sz="3000" b="0" i="0" u="none" strike="noStrike" cap="none" dirty="0">
                <a:solidFill>
                  <a:schemeClr val="dk2"/>
                </a:solidFill>
                <a:latin typeface="Calibri"/>
                <a:ea typeface="Calibri"/>
                <a:cs typeface="Calibri"/>
                <a:sym typeface="Calibri"/>
              </a:rPr>
              <a:t>Non-profits</a:t>
            </a:r>
            <a:endParaRPr sz="1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1200"/>
              </a:spcBef>
              <a:spcAft>
                <a:spcPts val="0"/>
              </a:spcAft>
              <a:buClr>
                <a:srgbClr val="000000"/>
              </a:buClr>
              <a:buSzPts val="3000"/>
              <a:buFont typeface="Arial"/>
              <a:buChar char="•"/>
            </a:pPr>
            <a:r>
              <a:rPr lang="en-US" sz="3000" b="0" i="0" u="none" strike="noStrike" cap="none" dirty="0">
                <a:solidFill>
                  <a:schemeClr val="dk2"/>
                </a:solidFill>
                <a:latin typeface="Calibri"/>
                <a:ea typeface="Calibri"/>
                <a:cs typeface="Calibri"/>
                <a:sym typeface="Calibri"/>
              </a:rPr>
              <a:t>Faith communities</a:t>
            </a:r>
            <a:endParaRPr sz="1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1200"/>
              </a:spcBef>
              <a:spcAft>
                <a:spcPts val="0"/>
              </a:spcAft>
              <a:buClr>
                <a:srgbClr val="000000"/>
              </a:buClr>
              <a:buSzPts val="3000"/>
              <a:buFont typeface="Arial"/>
              <a:buChar char="•"/>
            </a:pPr>
            <a:r>
              <a:rPr lang="en-US" sz="3000" b="0" i="0" u="none" strike="noStrike" cap="none" dirty="0">
                <a:solidFill>
                  <a:schemeClr val="dk2"/>
                </a:solidFill>
                <a:latin typeface="Calibri"/>
                <a:ea typeface="Calibri"/>
                <a:cs typeface="Calibri"/>
                <a:sym typeface="Calibri"/>
              </a:rPr>
              <a:t>Cooperative and Municipal Utilities</a:t>
            </a:r>
            <a:endParaRPr sz="2400" b="0" i="0" u="none" strike="noStrike" cap="none" dirty="0">
              <a:solidFill>
                <a:schemeClr val="dk2"/>
              </a:solidFill>
              <a:latin typeface="Calibri"/>
              <a:ea typeface="Calibri"/>
              <a:cs typeface="Calibri"/>
              <a:sym typeface="Calibri"/>
            </a:endParaRPr>
          </a:p>
          <a:p>
            <a:pPr marL="457200" marR="0" lvl="0" indent="-457200" algn="l" rtl="0">
              <a:lnSpc>
                <a:spcPct val="100000"/>
              </a:lnSpc>
              <a:spcBef>
                <a:spcPts val="1200"/>
              </a:spcBef>
              <a:spcAft>
                <a:spcPts val="0"/>
              </a:spcAft>
              <a:buClr>
                <a:srgbClr val="000000"/>
              </a:buClr>
              <a:buSzPts val="3000"/>
              <a:buFont typeface="Arial"/>
              <a:buChar char="•"/>
            </a:pPr>
            <a:r>
              <a:rPr lang="en-US" sz="3000" b="0" i="0" u="none" strike="noStrike" cap="none" dirty="0">
                <a:solidFill>
                  <a:schemeClr val="dk2"/>
                </a:solidFill>
                <a:latin typeface="Calibri"/>
                <a:ea typeface="Calibri"/>
                <a:cs typeface="Calibri"/>
                <a:sym typeface="Calibri"/>
              </a:rPr>
              <a:t>Other governmental entities</a:t>
            </a:r>
            <a:endParaRPr sz="1400" b="0" i="0" u="none" strike="noStrike" cap="none" dirty="0">
              <a:solidFill>
                <a:srgbClr val="000000"/>
              </a:solidFill>
              <a:latin typeface="Arial"/>
              <a:ea typeface="Arial"/>
              <a:cs typeface="Arial"/>
              <a:sym typeface="Arial"/>
            </a:endParaRPr>
          </a:p>
          <a:p>
            <a:pPr marL="342900" marR="0" lvl="0" indent="-190500" algn="l" rtl="0">
              <a:lnSpc>
                <a:spcPct val="100000"/>
              </a:lnSpc>
              <a:spcBef>
                <a:spcPts val="1200"/>
              </a:spcBef>
              <a:spcAft>
                <a:spcPts val="0"/>
              </a:spcAft>
              <a:buClr>
                <a:srgbClr val="000000"/>
              </a:buClr>
              <a:buSzPts val="2400"/>
              <a:buFont typeface="Arial"/>
              <a:buNone/>
            </a:pPr>
            <a:endParaRPr sz="2400" b="0" i="0" u="none" strike="noStrike" cap="none" dirty="0">
              <a:solidFill>
                <a:schemeClr val="dk2"/>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300"/>
              <a:buFont typeface="Arial"/>
              <a:buNone/>
            </a:pPr>
            <a:br>
              <a:rPr lang="en-US" sz="2300" b="0" i="0" u="none" strike="noStrike" cap="none" dirty="0">
                <a:solidFill>
                  <a:schemeClr val="dk2"/>
                </a:solidFill>
                <a:latin typeface="Arial"/>
                <a:ea typeface="Arial"/>
                <a:cs typeface="Arial"/>
                <a:sym typeface="Arial"/>
              </a:rPr>
            </a:br>
            <a:endParaRPr sz="2300" b="0" i="0" u="none" strike="noStrike" cap="none" dirty="0">
              <a:solidFill>
                <a:schemeClr val="dk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23"/>
          <p:cNvSpPr txBox="1">
            <a:spLocks noGrp="1"/>
          </p:cNvSpPr>
          <p:nvPr>
            <p:ph type="title"/>
          </p:nvPr>
        </p:nvSpPr>
        <p:spPr>
          <a:xfrm>
            <a:off x="609600" y="0"/>
            <a:ext cx="10972800" cy="141763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SzPts val="1400"/>
              <a:buNone/>
            </a:pPr>
            <a:r>
              <a:rPr lang="en-US"/>
              <a:t>How Direct Pay Works</a:t>
            </a:r>
            <a:endParaRPr/>
          </a:p>
        </p:txBody>
      </p:sp>
      <p:pic>
        <p:nvPicPr>
          <p:cNvPr id="881" name="Google Shape;881;p23" descr="Clean Energy Tax Credits Get a Boost in New Climate Law | Article | EESI"/>
          <p:cNvPicPr preferRelativeResize="0"/>
          <p:nvPr/>
        </p:nvPicPr>
        <p:blipFill rotWithShape="1">
          <a:blip r:embed="rId3">
            <a:alphaModFix/>
          </a:blip>
          <a:srcRect/>
          <a:stretch/>
        </p:blipFill>
        <p:spPr>
          <a:xfrm>
            <a:off x="1258590" y="1045104"/>
            <a:ext cx="9411341" cy="5440362"/>
          </a:xfrm>
          <a:prstGeom prst="rect">
            <a:avLst/>
          </a:prstGeom>
          <a:noFill/>
          <a:ln>
            <a:noFill/>
          </a:ln>
        </p:spPr>
      </p:pic>
      <p:sp>
        <p:nvSpPr>
          <p:cNvPr id="2" name="TextBox 1">
            <a:extLst>
              <a:ext uri="{FF2B5EF4-FFF2-40B4-BE49-F238E27FC236}">
                <a16:creationId xmlns:a16="http://schemas.microsoft.com/office/drawing/2014/main" id="{A157FF51-6B9A-B2EC-9EB7-108C604CEF60}"/>
              </a:ext>
            </a:extLst>
          </p:cNvPr>
          <p:cNvSpPr txBox="1"/>
          <p:nvPr/>
        </p:nvSpPr>
        <p:spPr>
          <a:xfrm>
            <a:off x="6604006" y="6434667"/>
            <a:ext cx="5190845" cy="307777"/>
          </a:xfrm>
          <a:prstGeom prst="rect">
            <a:avLst/>
          </a:prstGeom>
          <a:noFill/>
        </p:spPr>
        <p:txBody>
          <a:bodyPr wrap="none" rtlCol="0">
            <a:spAutoFit/>
          </a:bodyPr>
          <a:lstStyle/>
          <a:p>
            <a:r>
              <a:rPr lang="en-US" dirty="0"/>
              <a:t>Visual courtesy of the Environmental and Energy Study Institute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122"/>
          <p:cNvSpPr/>
          <p:nvPr/>
        </p:nvSpPr>
        <p:spPr>
          <a:xfrm>
            <a:off x="-50800" y="0"/>
            <a:ext cx="6001434" cy="6858000"/>
          </a:xfrm>
          <a:prstGeom prst="rect">
            <a:avLst/>
          </a:prstGeom>
          <a:solidFill>
            <a:srgbClr val="0053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21" name="Google Shape;921;p122"/>
          <p:cNvSpPr txBox="1">
            <a:spLocks noGrp="1"/>
          </p:cNvSpPr>
          <p:nvPr>
            <p:ph type="body" idx="1"/>
          </p:nvPr>
        </p:nvSpPr>
        <p:spPr>
          <a:xfrm>
            <a:off x="-50799" y="2278966"/>
            <a:ext cx="5438726" cy="4008471"/>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200"/>
              <a:buNone/>
            </a:pPr>
            <a:r>
              <a:rPr lang="en-US" sz="3000" b="1" dirty="0"/>
              <a:t>Visit the CERTs Guide to the Inflation Reduction Act to learn more:</a:t>
            </a:r>
            <a:endParaRPr lang="en-US" sz="3200" dirty="0"/>
          </a:p>
          <a:p>
            <a:pPr marL="0" lvl="0" indent="0" algn="ctr" rtl="0">
              <a:lnSpc>
                <a:spcPct val="100000"/>
              </a:lnSpc>
              <a:spcBef>
                <a:spcPts val="0"/>
              </a:spcBef>
              <a:spcAft>
                <a:spcPts val="0"/>
              </a:spcAft>
              <a:buSzPts val="3200"/>
              <a:buNone/>
            </a:pPr>
            <a:endParaRPr lang="en-US" sz="3000" b="1" dirty="0">
              <a:solidFill>
                <a:schemeClr val="lt2"/>
              </a:solidFill>
            </a:endParaRPr>
          </a:p>
          <a:p>
            <a:pPr marL="0" lvl="0" indent="0" algn="ctr" rtl="0">
              <a:lnSpc>
                <a:spcPct val="100000"/>
              </a:lnSpc>
              <a:spcBef>
                <a:spcPts val="0"/>
              </a:spcBef>
              <a:spcAft>
                <a:spcPts val="0"/>
              </a:spcAft>
              <a:buClr>
                <a:srgbClr val="000000"/>
              </a:buClr>
              <a:buSzPts val="3200"/>
              <a:buFont typeface="Arial"/>
              <a:buNone/>
            </a:pPr>
            <a:r>
              <a:rPr lang="en-US" sz="3000" dirty="0">
                <a:solidFill>
                  <a:schemeClr val="lt2"/>
                </a:solidFill>
              </a:rPr>
              <a:t>on.mncerts.org/IRA</a:t>
            </a:r>
            <a:endParaRPr lang="en-US" sz="3000" i="1" dirty="0">
              <a:latin typeface="Arial"/>
              <a:ea typeface="Arial"/>
              <a:cs typeface="Arial"/>
              <a:sym typeface="Arial"/>
            </a:endParaRPr>
          </a:p>
          <a:p>
            <a:pPr marL="0" lvl="0" indent="0" algn="ctr" rtl="0">
              <a:lnSpc>
                <a:spcPct val="100000"/>
              </a:lnSpc>
              <a:spcBef>
                <a:spcPts val="0"/>
              </a:spcBef>
              <a:spcAft>
                <a:spcPts val="0"/>
              </a:spcAft>
              <a:buSzPts val="3200"/>
              <a:buNone/>
            </a:pPr>
            <a:endParaRPr lang="en-US" sz="3000" b="1" dirty="0">
              <a:solidFill>
                <a:schemeClr val="lt2"/>
              </a:solidFill>
              <a:latin typeface="Arial"/>
              <a:ea typeface="Arial"/>
              <a:cs typeface="Arial"/>
              <a:sym typeface="Arial"/>
            </a:endParaRPr>
          </a:p>
          <a:p>
            <a:pPr marL="0" lvl="0" indent="0" algn="ctr" rtl="0">
              <a:lnSpc>
                <a:spcPct val="100000"/>
              </a:lnSpc>
              <a:spcBef>
                <a:spcPts val="0"/>
              </a:spcBef>
              <a:spcAft>
                <a:spcPts val="0"/>
              </a:spcAft>
              <a:buSzPts val="3200"/>
              <a:buNone/>
            </a:pPr>
            <a:endParaRPr lang="en-US" sz="3000" i="1" dirty="0">
              <a:latin typeface="Arial"/>
              <a:ea typeface="Arial"/>
              <a:cs typeface="Arial"/>
              <a:sym typeface="Arial"/>
            </a:endParaRPr>
          </a:p>
        </p:txBody>
      </p:sp>
      <p:pic>
        <p:nvPicPr>
          <p:cNvPr id="922" name="Google Shape;922;p122"/>
          <p:cNvPicPr preferRelativeResize="0"/>
          <p:nvPr/>
        </p:nvPicPr>
        <p:blipFill rotWithShape="1">
          <a:blip r:embed="rId3">
            <a:alphaModFix/>
          </a:blip>
          <a:srcRect/>
          <a:stretch/>
        </p:blipFill>
        <p:spPr>
          <a:xfrm>
            <a:off x="230235" y="265176"/>
            <a:ext cx="3174171" cy="783746"/>
          </a:xfrm>
          <a:prstGeom prst="rect">
            <a:avLst/>
          </a:prstGeom>
          <a:noFill/>
          <a:ln>
            <a:noFill/>
          </a:ln>
        </p:spPr>
      </p:pic>
      <p:pic>
        <p:nvPicPr>
          <p:cNvPr id="923" name="Google Shape;923;p122"/>
          <p:cNvPicPr preferRelativeResize="0"/>
          <p:nvPr/>
        </p:nvPicPr>
        <p:blipFill rotWithShape="1">
          <a:blip r:embed="rId4">
            <a:alphaModFix/>
          </a:blip>
          <a:srcRect/>
          <a:stretch/>
        </p:blipFill>
        <p:spPr>
          <a:xfrm>
            <a:off x="5387927" y="0"/>
            <a:ext cx="7648136" cy="6858000"/>
          </a:xfrm>
          <a:prstGeom prst="rect">
            <a:avLst/>
          </a:prstGeom>
          <a:noFill/>
          <a:ln>
            <a:noFill/>
          </a:ln>
        </p:spPr>
      </p:pic>
    </p:spTree>
  </p:cSld>
  <p:clrMapOvr>
    <a:masterClrMapping/>
  </p:clrMapOvr>
</p:sld>
</file>

<file path=ppt/theme/theme1.xml><?xml version="1.0" encoding="utf-8"?>
<a:theme xmlns:a="http://schemas.openxmlformats.org/drawingml/2006/main" name="CERTs Theme">
  <a:themeElements>
    <a:clrScheme name="CERTs">
      <a:dk1>
        <a:srgbClr val="000000"/>
      </a:dk1>
      <a:lt1>
        <a:srgbClr val="FFFFFF"/>
      </a:lt1>
      <a:dk2>
        <a:srgbClr val="000000"/>
      </a:dk2>
      <a:lt2>
        <a:srgbClr val="FFFFFF"/>
      </a:lt2>
      <a:accent1>
        <a:srgbClr val="86A8CC"/>
      </a:accent1>
      <a:accent2>
        <a:srgbClr val="FFCA38"/>
      </a:accent2>
      <a:accent3>
        <a:srgbClr val="76A240"/>
      </a:accent3>
      <a:accent4>
        <a:srgbClr val="86A8CC"/>
      </a:accent4>
      <a:accent5>
        <a:srgbClr val="FFCA38"/>
      </a:accent5>
      <a:accent6>
        <a:srgbClr val="76A240"/>
      </a:accent6>
      <a:hlink>
        <a:srgbClr val="005397"/>
      </a:hlink>
      <a:folHlink>
        <a:srgbClr val="0053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4362</TotalTime>
  <Words>661</Words>
  <Application>Microsoft Office PowerPoint</Application>
  <PresentationFormat>Widescreen</PresentationFormat>
  <Paragraphs>57</Paragraphs>
  <Slides>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CERTs Theme</vt:lpstr>
      <vt:lpstr>An Inflation Reduction Act Overview </vt:lpstr>
      <vt:lpstr>Direct Pay provisions</vt:lpstr>
      <vt:lpstr>How Direct Pay Works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Inflation Reduction Act Overview</dc:title>
  <dc:creator>Diana McKeown</dc:creator>
  <cp:lastModifiedBy>Shaylyn M Bernhardt</cp:lastModifiedBy>
  <cp:revision>36</cp:revision>
  <cp:lastPrinted>2023-04-06T23:18:17Z</cp:lastPrinted>
  <dcterms:created xsi:type="dcterms:W3CDTF">2020-11-18T15:58:28Z</dcterms:created>
  <dcterms:modified xsi:type="dcterms:W3CDTF">2023-05-04T17:03:36Z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0x010100E665D7ED6BA2C24ABAAC6E5962F6A4D3</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ies>
</file>