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81" r:id="rId3"/>
    <p:sldId id="282" r:id="rId4"/>
    <p:sldId id="300" r:id="rId5"/>
  </p:sldIdLst>
  <p:sldSz cx="12192000" cy="6858000"/>
  <p:notesSz cx="7010400" cy="9296400"/>
  <p:embeddedFontLst>
    <p:embeddedFont>
      <p:font typeface="Calibri" panose="020F0502020204030204"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UuePJgO9k6c3VLJlLXj1VnK+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3CE873-C9DD-4068-B216-9B48AE7FCBA8}">
  <a:tblStyle styleId="{273CE873-C9DD-4068-B216-9B48AE7FCB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77DFDD-46D5-48ED-9D82-A07FE4CB7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747A9C-BEDE-4728-B308-1B2C4A7B9A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2"/>
          </a:solidFill>
        </a:fill>
      </a:tcStyle>
    </a:band1H>
    <a:band2H>
      <a:tcTxStyle b="off" i="off"/>
      <a:tcStyle>
        <a:tcBdr/>
      </a:tcStyle>
    </a:band2H>
    <a:band1V>
      <a:tcTxStyle b="off" i="off"/>
      <a:tcStyle>
        <a:tcBdr/>
        <a:fill>
          <a:solidFill>
            <a:srgbClr val="CACC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61" autoAdjust="0"/>
  </p:normalViewPr>
  <p:slideViewPr>
    <p:cSldViewPr snapToGrid="0">
      <p:cViewPr varScale="1">
        <p:scale>
          <a:sx n="38" d="100"/>
          <a:sy n="38" d="100"/>
        </p:scale>
        <p:origin x="1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font" Target="fonts/font1.fntdata"/><Relationship Id="rId71" Type="http://schemas.openxmlformats.org/officeDocument/2006/relationships/theme" Target="theme/theme1.xml"/><Relationship Id="rId2" Type="http://schemas.openxmlformats.org/officeDocument/2006/relationships/slide" Target="slides/slide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0" tIns="93120" rIns="93120" bIns="93120" anchor="t"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0" tIns="93120" rIns="93120" bIns="93120" anchor="t" anchorCtr="0">
            <a:noAutofit/>
          </a:bodyPr>
          <a:lstStyle>
            <a:lvl1pPr marR="0" lvl="0" algn="r"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lvl1pPr marL="457200" marR="0" lvl="0"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0" tIns="93120" rIns="93120" bIns="93120" anchor="b"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rescription_drug_prices_in_the_United_States" TargetMode="External"/><Relationship Id="rId13" Type="http://schemas.openxmlformats.org/officeDocument/2006/relationships/hyperlink" Target="https://en.wikipedia.org/wiki/Affordable_Care_Act" TargetMode="External"/><Relationship Id="rId3" Type="http://schemas.openxmlformats.org/officeDocument/2006/relationships/hyperlink" Target="https://en.wikipedia.org/wiki/Climate_change_policy_of_the_United_States" TargetMode="External"/><Relationship Id="rId7" Type="http://schemas.openxmlformats.org/officeDocument/2006/relationships/hyperlink" Target="https://en.wikipedia.org/wiki/Deficit_reduction_in_the_United_States" TargetMode="External"/><Relationship Id="rId12" Type="http://schemas.openxmlformats.org/officeDocument/2006/relationships/hyperlink" Target="https://en.wikipedia.org/wiki/Energy_in_the_United_Stat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Inflation" TargetMode="External"/><Relationship Id="rId11" Type="http://schemas.openxmlformats.org/officeDocument/2006/relationships/hyperlink" Target="https://en.wikipedia.org/wiki/Joe_Biden" TargetMode="External"/><Relationship Id="rId5" Type="http://schemas.openxmlformats.org/officeDocument/2006/relationships/hyperlink" Target="https://en.wikipedia.org/wiki/Law_of_the_United_States" TargetMode="External"/><Relationship Id="rId10" Type="http://schemas.openxmlformats.org/officeDocument/2006/relationships/hyperlink" Target="https://en.wikipedia.org/wiki/117th_United_States_Congress" TargetMode="External"/><Relationship Id="rId4" Type="http://schemas.openxmlformats.org/officeDocument/2006/relationships/hyperlink" Target="https://en.wikipedia.org/wiki/Greenhouse_gas_emissions_by_the_United_States" TargetMode="External"/><Relationship Id="rId9" Type="http://schemas.openxmlformats.org/officeDocument/2006/relationships/hyperlink" Target="https://en.wikipedia.org/wiki/Clean_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1</a:t>
            </a:fld>
            <a:endParaRPr>
              <a:latin typeface="Arial"/>
              <a:ea typeface="Arial"/>
              <a:cs typeface="Arial"/>
              <a:sym typeface="Arial"/>
            </a:endParaRPr>
          </a:p>
        </p:txBody>
      </p:sp>
      <p:sp>
        <p:nvSpPr>
          <p:cNvPr id="530" name="Google Shape;530;p1:notes"/>
          <p:cNvSpPr>
            <a:spLocks noGrp="1" noRot="1" noChangeAspect="1"/>
          </p:cNvSpPr>
          <p:nvPr>
            <p:ph type="sldImg" idx="2"/>
          </p:nvPr>
        </p:nvSpPr>
        <p:spPr>
          <a:xfrm>
            <a:off x="487363" y="731838"/>
            <a:ext cx="6505575" cy="36591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1:notes"/>
          <p:cNvSpPr txBox="1">
            <a:spLocks noGrp="1"/>
          </p:cNvSpPr>
          <p:nvPr>
            <p:ph type="body" idx="1"/>
          </p:nvPr>
        </p:nvSpPr>
        <p:spPr>
          <a:xfrm>
            <a:off x="998769" y="4636582"/>
            <a:ext cx="5480228" cy="4394243"/>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we’re going to talk about how the Inflation Reduction Act can save you money through tax credits if you purchase a new or pre-owned electric vehicle, or EV. </a:t>
            </a: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little background about the Inflation Reduction Act. This bill represents the largest investment into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3"/>
              </a:rPr>
              <a:t>addressing climate change</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United States history.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Here the headline: The law is projected to reduce 2030 U.S.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4"/>
              </a:rPr>
              <a:t>greenhouse gas emissions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40% below 2005 levels. </a:t>
            </a:r>
            <a:r>
              <a:rPr lang="en-US" sz="1800" b="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is a game changer</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Inflation Reduction Act of 2022 is a landmark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5"/>
              </a:rPr>
              <a:t>federal law</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aims to curb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6"/>
              </a:rPr>
              <a:t>inflation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7"/>
              </a:rPr>
              <a:t>reducing the deficit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lowering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8"/>
              </a:rPr>
              <a:t>prescription drug prices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investing into domestic energy production while promoting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9"/>
              </a:rPr>
              <a:t>clean 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was passed by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0"/>
              </a:rPr>
              <a:t>Congress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signed into law by President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1"/>
              </a:rPr>
              <a:t>Biden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August 16,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law will raise $738 billion and authorize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400 billion in spending on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2"/>
              </a:rPr>
              <a:t>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climate change initiatives,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More than $200 billion in deficit reduction,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years of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3"/>
              </a:rPr>
              <a:t>Affordable Care Act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subsidies, prescription drug reform; and more.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1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1" name="Google Shape;761;p113: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you're in the market for an electric vehicle, (all-electric, plug-in hybrid, and fuel cell electric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vechiles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EV? That's fantastic! The Inflation Reduction Act can help you out. For income-qualified households, there’s a tax credit for up to $7,500 for new qualified EVs, and a $4,000 tax credit for qualified pre-owned or used EVs purchased after January 1, 2023.  Upcoming state and local tax incentives may also apply.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requirements for what a new vehicle must have in order to qualify for the tax credit, have been updated in April 2023. The Clean Energy Resources Teams, or CERTs, have links to the most up to date resource for finding out if the vehicle you’re considering purchasing, qualifies for the full tax credit or a partial tax credit.  They also link to the Used Clean Vehicle Credit which will show you which pre-owned vehicles are eligible for that tax credit. As things change, CERTs posts updates on their Guide to the Inflation Reduction Act: https://www.cleanenergyresourceteams.org/inflation-reduction-act-what-you-need-know</a:t>
            </a:r>
          </a:p>
        </p:txBody>
      </p:sp>
      <p:sp>
        <p:nvSpPr>
          <p:cNvPr id="762" name="Google Shape;762;p113: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2</a:t>
            </a:fld>
            <a:endParaRPr sz="13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6: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0" name="Google Shape;770;p16: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for your household to qualify for the tax incentives, married couples filing jointly must make less than $300,000, heads of household must make less than $225,000, and all other filers must make less than $150,000 in order to be income qualified for these EV tax credits.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pricing requirements of the EV as well. Vans, SUVs, and pickup trucks must not cost more than $80,000. Other vehicles must cost less than $55,000. </a:t>
            </a:r>
          </a:p>
        </p:txBody>
      </p:sp>
      <p:sp>
        <p:nvSpPr>
          <p:cNvPr id="771" name="Google Shape;771;p16: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3</a:t>
            </a:fld>
            <a:endParaRPr sz="13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4</a:t>
            </a:fld>
            <a:endParaRPr>
              <a:latin typeface="Arial"/>
              <a:ea typeface="Arial"/>
              <a:cs typeface="Arial"/>
              <a:sym typeface="Arial"/>
            </a:endParaRPr>
          </a:p>
        </p:txBody>
      </p:sp>
      <p:sp>
        <p:nvSpPr>
          <p:cNvPr id="917" name="Google Shape;917;p122:notes"/>
          <p:cNvSpPr>
            <a:spLocks noGrp="1" noRot="1" noChangeAspect="1"/>
          </p:cNvSpPr>
          <p:nvPr>
            <p:ph type="sldImg" idx="2"/>
          </p:nvPr>
        </p:nvSpPr>
        <p:spPr>
          <a:xfrm>
            <a:off x="573088" y="768350"/>
            <a:ext cx="6832600" cy="3843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122:notes"/>
          <p:cNvSpPr txBox="1">
            <a:spLocks noGrp="1"/>
          </p:cNvSpPr>
          <p:nvPr>
            <p:ph type="body" idx="1"/>
          </p:nvPr>
        </p:nvSpPr>
        <p:spPr>
          <a:xfrm>
            <a:off x="1065354" y="4868409"/>
            <a:ext cx="5845577" cy="4613956"/>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Clean Energy Resource Teams share tools and resources to keep you informed on how to save energy and money with energy efficiency methods and clean energy options. Visit their Guide to the Inflation Reduction Act for updates to help you take advantage of the clean energy incentives within the bill: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https://www.cleanenergyresourceteams.org/inflation-reduction-act-what-you-need-know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this is the end of the Electric Vehicle Incentives presentation.</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sz="1800" b="1" i="1" kern="10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b="1" i="1" kern="100">
                <a:solidFill>
                  <a:srgbClr val="0D0D0D"/>
                </a:solidFill>
                <a:effectLst/>
                <a:latin typeface="Calibri" panose="020F0502020204030204" pitchFamily="34" charset="0"/>
                <a:ea typeface="Calibri" panose="020F0502020204030204" pitchFamily="34" charset="0"/>
                <a:cs typeface="Calibri" panose="020F0502020204030204" pitchFamily="34" charset="0"/>
              </a:rPr>
              <a:t>Please </a:t>
            </a:r>
            <a:r>
              <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note:</a:t>
            </a:r>
            <a:r>
              <a:rPr lang="en-US" sz="1800"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We're sharing resources to assist Minnesotans who are seeking information about federal funding opportunities. These resources are based on preliminary information released by the federal government. Program information may change as more guidance is provided by federal and state governments. For specific information on federal funding, please visit the relevant U.S. Government websites and consult with tax professionals regarding tax incentives that apply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72"/>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72"/>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Font typeface="Calibri"/>
              <a:buNone/>
              <a:defRPr sz="7200" b="1">
                <a:latin typeface="Calibri"/>
                <a:ea typeface="Calibri"/>
                <a:cs typeface="Calibri"/>
                <a:sym typeface="Calibri"/>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pic>
        <p:nvPicPr>
          <p:cNvPr id="15" name="Google Shape;15;p72"/>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16" name="Google Shape;16;p72"/>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9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9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96"/>
          <p:cNvSpPr txBox="1">
            <a:spLocks noGrp="1"/>
          </p:cNvSpPr>
          <p:nvPr>
            <p:ph type="body" idx="2"/>
          </p:nvPr>
        </p:nvSpPr>
        <p:spPr>
          <a:xfrm>
            <a:off x="609600" y="6134100"/>
            <a:ext cx="10972800" cy="52070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640"/>
              </a:spcBef>
              <a:spcAft>
                <a:spcPts val="0"/>
              </a:spcAft>
              <a:buSzPts val="3200"/>
              <a:buNone/>
              <a:defRPr sz="2200">
                <a:solidFill>
                  <a:srgbClr val="005397"/>
                </a:solidFill>
                <a:latin typeface="Calibri"/>
                <a:ea typeface="Calibri"/>
                <a:cs typeface="Calibri"/>
                <a:sym typeface="Calibri"/>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57"/>
        <p:cNvGrpSpPr/>
        <p:nvPr/>
      </p:nvGrpSpPr>
      <p:grpSpPr>
        <a:xfrm>
          <a:off x="0" y="0"/>
          <a:ext cx="0" cy="0"/>
          <a:chOff x="0" y="0"/>
          <a:chExt cx="0" cy="0"/>
        </a:xfrm>
      </p:grpSpPr>
      <p:sp>
        <p:nvSpPr>
          <p:cNvPr id="58" name="Google Shape;58;p97"/>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97"/>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72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0" name="Google Shape;60;p97"/>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61" name="Google Shape;61;p97"/>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vent Title">
  <p:cSld name="Event Title">
    <p:bg>
      <p:bgPr>
        <a:solidFill>
          <a:srgbClr val="005397"/>
        </a:solidFill>
        <a:effectLst/>
      </p:bgPr>
    </p:bg>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372319" y="304800"/>
            <a:ext cx="5139481" cy="3845528"/>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Arial"/>
              <a:buNone/>
              <a:defRPr b="1">
                <a:solidFill>
                  <a:schemeClr val="lt1"/>
                </a:solidFill>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64" name="Google Shape;64;p88"/>
          <p:cNvSpPr txBox="1">
            <a:spLocks noGrp="1"/>
          </p:cNvSpPr>
          <p:nvPr>
            <p:ph type="body" idx="1"/>
          </p:nvPr>
        </p:nvSpPr>
        <p:spPr>
          <a:xfrm>
            <a:off x="372319" y="5524500"/>
            <a:ext cx="5224463" cy="1084263"/>
          </a:xfrm>
          <a:prstGeom prst="rect">
            <a:avLst/>
          </a:prstGeom>
          <a:noFill/>
          <a:ln>
            <a:noFill/>
          </a:ln>
        </p:spPr>
        <p:txBody>
          <a:bodyPr spcFirstLastPara="1" wrap="square" lIns="91425" tIns="91425" rIns="91425" bIns="91425" anchor="t" anchorCtr="0">
            <a:normAutofit/>
          </a:bodyPr>
          <a:lstStyle>
            <a:lvl1pPr marL="457200" lvl="0" indent="-467677" algn="l">
              <a:lnSpc>
                <a:spcPct val="100000"/>
              </a:lnSpc>
              <a:spcBef>
                <a:spcPts val="640"/>
              </a:spcBef>
              <a:spcAft>
                <a:spcPts val="0"/>
              </a:spcAft>
              <a:buSzPts val="3765"/>
              <a:buChar char="•"/>
              <a:defRPr/>
            </a:lvl1pPr>
            <a:lvl2pPr marL="914400" lvl="1" indent="-437769" algn="l">
              <a:lnSpc>
                <a:spcPct val="100000"/>
              </a:lnSpc>
              <a:spcBef>
                <a:spcPts val="560"/>
              </a:spcBef>
              <a:spcAft>
                <a:spcPts val="0"/>
              </a:spcAft>
              <a:buSzPts val="3294"/>
              <a:buChar char="–"/>
              <a:defRPr/>
            </a:lvl2pPr>
            <a:lvl3pPr marL="1371600" lvl="2" indent="-407924" algn="l">
              <a:lnSpc>
                <a:spcPct val="100000"/>
              </a:lnSpc>
              <a:spcBef>
                <a:spcPts val="480"/>
              </a:spcBef>
              <a:spcAft>
                <a:spcPts val="0"/>
              </a:spcAft>
              <a:buSzPts val="2824"/>
              <a:buChar char="•"/>
              <a:defRPr/>
            </a:lvl3pPr>
            <a:lvl4pPr marL="1828800" lvl="3" indent="-378015" algn="l">
              <a:lnSpc>
                <a:spcPct val="100000"/>
              </a:lnSpc>
              <a:spcBef>
                <a:spcPts val="400"/>
              </a:spcBef>
              <a:spcAft>
                <a:spcPts val="0"/>
              </a:spcAft>
              <a:buSzPts val="2353"/>
              <a:buChar char="–"/>
              <a:defRPr/>
            </a:lvl4pPr>
            <a:lvl5pPr marL="2286000" lvl="4" indent="-378015" algn="l">
              <a:lnSpc>
                <a:spcPct val="100000"/>
              </a:lnSpc>
              <a:spcBef>
                <a:spcPts val="400"/>
              </a:spcBef>
              <a:spcAft>
                <a:spcPts val="0"/>
              </a:spcAft>
              <a:buSzPts val="2353"/>
              <a:buChar char="»"/>
              <a:defRPr/>
            </a:lvl5pPr>
            <a:lvl6pPr marL="2743200" lvl="5" indent="-378015" algn="l">
              <a:lnSpc>
                <a:spcPct val="100000"/>
              </a:lnSpc>
              <a:spcBef>
                <a:spcPts val="400"/>
              </a:spcBef>
              <a:spcAft>
                <a:spcPts val="0"/>
              </a:spcAft>
              <a:buSzPts val="2353"/>
              <a:buChar char="»"/>
              <a:defRPr/>
            </a:lvl6pPr>
            <a:lvl7pPr marL="3200400" lvl="6" indent="-378015" algn="l">
              <a:lnSpc>
                <a:spcPct val="100000"/>
              </a:lnSpc>
              <a:spcBef>
                <a:spcPts val="400"/>
              </a:spcBef>
              <a:spcAft>
                <a:spcPts val="0"/>
              </a:spcAft>
              <a:buSzPts val="2353"/>
              <a:buChar char="»"/>
              <a:defRPr/>
            </a:lvl7pPr>
            <a:lvl8pPr marL="3657600" lvl="7" indent="-378015" algn="l">
              <a:lnSpc>
                <a:spcPct val="100000"/>
              </a:lnSpc>
              <a:spcBef>
                <a:spcPts val="400"/>
              </a:spcBef>
              <a:spcAft>
                <a:spcPts val="0"/>
              </a:spcAft>
              <a:buSzPts val="2353"/>
              <a:buChar char="»"/>
              <a:defRPr/>
            </a:lvl8pPr>
            <a:lvl9pPr marL="4114800" lvl="8" indent="-378015" algn="l">
              <a:lnSpc>
                <a:spcPct val="100000"/>
              </a:lnSpc>
              <a:spcBef>
                <a:spcPts val="400"/>
              </a:spcBef>
              <a:spcAft>
                <a:spcPts val="0"/>
              </a:spcAft>
              <a:buSzPts val="2353"/>
              <a:buChar char="»"/>
              <a:defRPr/>
            </a:lvl9pPr>
          </a:lstStyle>
          <a:p>
            <a:endParaRPr/>
          </a:p>
        </p:txBody>
      </p:sp>
      <p:cxnSp>
        <p:nvCxnSpPr>
          <p:cNvPr id="65" name="Google Shape;65;p88"/>
          <p:cNvCxnSpPr/>
          <p:nvPr/>
        </p:nvCxnSpPr>
        <p:spPr>
          <a:xfrm>
            <a:off x="473919" y="5219700"/>
            <a:ext cx="4098081" cy="0"/>
          </a:xfrm>
          <a:prstGeom prst="straightConnector1">
            <a:avLst/>
          </a:prstGeom>
          <a:noFill/>
          <a:ln w="9525" cap="flat" cmpd="sng">
            <a:solidFill>
              <a:srgbClr val="86A8CC"/>
            </a:solidFill>
            <a:prstDash val="solid"/>
            <a:round/>
            <a:headEnd type="none" w="sm" len="sm"/>
            <a:tailEnd type="none" w="sm" len="sm"/>
          </a:ln>
        </p:spPr>
      </p:cxnSp>
      <p:sp>
        <p:nvSpPr>
          <p:cNvPr id="66" name="Google Shape;66;p88"/>
          <p:cNvSpPr/>
          <p:nvPr/>
        </p:nvSpPr>
        <p:spPr>
          <a:xfrm>
            <a:off x="6426200" y="5391151"/>
            <a:ext cx="5765800" cy="1466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88"/>
          <p:cNvPicPr preferRelativeResize="0"/>
          <p:nvPr/>
        </p:nvPicPr>
        <p:blipFill rotWithShape="1">
          <a:blip r:embed="rId2">
            <a:alphaModFix/>
          </a:blip>
          <a:srcRect/>
          <a:stretch/>
        </p:blipFill>
        <p:spPr>
          <a:xfrm>
            <a:off x="7881232" y="5758788"/>
            <a:ext cx="2893836" cy="714527"/>
          </a:xfrm>
          <a:prstGeom prst="rect">
            <a:avLst/>
          </a:prstGeom>
          <a:noFill/>
          <a:ln>
            <a:noFill/>
          </a:ln>
        </p:spPr>
      </p:pic>
      <p:sp>
        <p:nvSpPr>
          <p:cNvPr id="68" name="Google Shape;68;p88"/>
          <p:cNvSpPr>
            <a:spLocks noGrp="1"/>
          </p:cNvSpPr>
          <p:nvPr>
            <p:ph type="pic" idx="2"/>
          </p:nvPr>
        </p:nvSpPr>
        <p:spPr>
          <a:xfrm>
            <a:off x="6426200" y="-20732"/>
            <a:ext cx="5765800" cy="539115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ent Welcome">
  <p:cSld name="Event Welcome">
    <p:spTree>
      <p:nvGrpSpPr>
        <p:cNvPr id="1" name="Shape 69"/>
        <p:cNvGrpSpPr/>
        <p:nvPr/>
      </p:nvGrpSpPr>
      <p:grpSpPr>
        <a:xfrm>
          <a:off x="0" y="0"/>
          <a:ext cx="0" cy="0"/>
          <a:chOff x="0" y="0"/>
          <a:chExt cx="0" cy="0"/>
        </a:xfrm>
      </p:grpSpPr>
      <p:sp>
        <p:nvSpPr>
          <p:cNvPr id="70" name="Google Shape;70;p89"/>
          <p:cNvSpPr/>
          <p:nvPr/>
        </p:nvSpPr>
        <p:spPr>
          <a:xfrm>
            <a:off x="0" y="-25400"/>
            <a:ext cx="12230101" cy="21463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5397"/>
              </a:solidFill>
              <a:latin typeface="Arial"/>
              <a:ea typeface="Arial"/>
              <a:cs typeface="Arial"/>
              <a:sym typeface="Arial"/>
            </a:endParaRPr>
          </a:p>
        </p:txBody>
      </p:sp>
      <p:sp>
        <p:nvSpPr>
          <p:cNvPr id="71" name="Google Shape;71;p89"/>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2" name="Google Shape;72;p89"/>
          <p:cNvSpPr txBox="1"/>
          <p:nvPr/>
        </p:nvSpPr>
        <p:spPr>
          <a:xfrm>
            <a:off x="381000" y="342124"/>
            <a:ext cx="3886200" cy="135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Welcome!</a:t>
            </a:r>
            <a:endParaRPr sz="8000" b="1" i="0" u="none" strike="noStrike" cap="none">
              <a:solidFill>
                <a:schemeClr val="lt1"/>
              </a:solidFill>
              <a:latin typeface="Calibri"/>
              <a:ea typeface="Calibri"/>
              <a:cs typeface="Calibri"/>
              <a:sym typeface="Calibri"/>
            </a:endParaRPr>
          </a:p>
        </p:txBody>
      </p:sp>
      <p:cxnSp>
        <p:nvCxnSpPr>
          <p:cNvPr id="73" name="Google Shape;73;p89"/>
          <p:cNvCxnSpPr/>
          <p:nvPr/>
        </p:nvCxnSpPr>
        <p:spPr>
          <a:xfrm>
            <a:off x="523132" y="3850481"/>
            <a:ext cx="3060700" cy="0"/>
          </a:xfrm>
          <a:prstGeom prst="straightConnector1">
            <a:avLst/>
          </a:prstGeom>
          <a:noFill/>
          <a:ln w="38100" cap="flat" cmpd="sng">
            <a:solidFill>
              <a:srgbClr val="FFCA38"/>
            </a:solidFill>
            <a:prstDash val="solid"/>
            <a:round/>
            <a:headEnd type="none" w="sm" len="sm"/>
            <a:tailEnd type="none" w="sm" len="sm"/>
          </a:ln>
        </p:spPr>
      </p:cxnSp>
      <p:sp>
        <p:nvSpPr>
          <p:cNvPr id="74" name="Google Shape;74;p89"/>
          <p:cNvSpPr>
            <a:spLocks noGrp="1"/>
          </p:cNvSpPr>
          <p:nvPr>
            <p:ph type="pic" idx="2"/>
          </p:nvPr>
        </p:nvSpPr>
        <p:spPr>
          <a:xfrm>
            <a:off x="4544568" y="-25400"/>
            <a:ext cx="7647432" cy="6883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Google Shape;76;p90"/>
          <p:cNvSpPr/>
          <p:nvPr/>
        </p:nvSpPr>
        <p:spPr>
          <a:xfrm>
            <a:off x="0" y="-25400"/>
            <a:ext cx="12192000" cy="21463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0"/>
          <p:cNvSpPr txBox="1">
            <a:spLocks noGrp="1"/>
          </p:cNvSpPr>
          <p:nvPr>
            <p:ph type="title"/>
          </p:nvPr>
        </p:nvSpPr>
        <p:spPr>
          <a:xfrm>
            <a:off x="381000" y="304800"/>
            <a:ext cx="5486400" cy="144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None/>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78" name="Google Shape;78;p90"/>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cxnSp>
        <p:nvCxnSpPr>
          <p:cNvPr id="79" name="Google Shape;79;p90"/>
          <p:cNvCxnSpPr/>
          <p:nvPr/>
        </p:nvCxnSpPr>
        <p:spPr>
          <a:xfrm>
            <a:off x="523132" y="3850481"/>
            <a:ext cx="3060700" cy="0"/>
          </a:xfrm>
          <a:prstGeom prst="straightConnector1">
            <a:avLst/>
          </a:prstGeom>
          <a:noFill/>
          <a:ln w="9525" cap="flat" cmpd="sng">
            <a:solidFill>
              <a:srgbClr val="005397"/>
            </a:solidFill>
            <a:prstDash val="solid"/>
            <a:round/>
            <a:headEnd type="none" w="sm" len="sm"/>
            <a:tailEnd type="none" w="sm" len="sm"/>
          </a:ln>
        </p:spPr>
      </p:cxnSp>
      <p:sp>
        <p:nvSpPr>
          <p:cNvPr id="80" name="Google Shape;80;p90"/>
          <p:cNvSpPr>
            <a:spLocks noGrp="1"/>
          </p:cNvSpPr>
          <p:nvPr>
            <p:ph type="pic" idx="2"/>
          </p:nvPr>
        </p:nvSpPr>
        <p:spPr>
          <a:xfrm>
            <a:off x="6469024" y="-25400"/>
            <a:ext cx="5722975" cy="6883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vent Half Image">
  <p:cSld name="Event Half Image">
    <p:bg>
      <p:bgPr>
        <a:solidFill>
          <a:srgbClr val="005397"/>
        </a:solidFill>
        <a:effectLst/>
      </p:bgPr>
    </p:bg>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609226" y="812800"/>
            <a:ext cx="5139481" cy="5257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556"/>
              <a:buFont typeface="Arial"/>
              <a:buNone/>
              <a:defRPr sz="7200" b="1">
                <a:solidFill>
                  <a:schemeClr val="lt1"/>
                </a:solidFill>
              </a:defRPr>
            </a:lvl1pPr>
            <a:lvl2pPr lvl="1" algn="ctr">
              <a:lnSpc>
                <a:spcPct val="100000"/>
              </a:lnSpc>
              <a:spcBef>
                <a:spcPts val="0"/>
              </a:spcBef>
              <a:spcAft>
                <a:spcPts val="0"/>
              </a:spcAft>
              <a:buClr>
                <a:schemeClr val="dk2"/>
              </a:buClr>
              <a:buSzPts val="1556"/>
              <a:buNone/>
              <a:defRPr/>
            </a:lvl2pPr>
            <a:lvl3pPr lvl="2" algn="ctr">
              <a:lnSpc>
                <a:spcPct val="100000"/>
              </a:lnSpc>
              <a:spcBef>
                <a:spcPts val="0"/>
              </a:spcBef>
              <a:spcAft>
                <a:spcPts val="0"/>
              </a:spcAft>
              <a:buClr>
                <a:schemeClr val="dk2"/>
              </a:buClr>
              <a:buSzPts val="1556"/>
              <a:buNone/>
              <a:defRPr/>
            </a:lvl3pPr>
            <a:lvl4pPr lvl="3" algn="ctr">
              <a:lnSpc>
                <a:spcPct val="100000"/>
              </a:lnSpc>
              <a:spcBef>
                <a:spcPts val="0"/>
              </a:spcBef>
              <a:spcAft>
                <a:spcPts val="0"/>
              </a:spcAft>
              <a:buClr>
                <a:schemeClr val="dk2"/>
              </a:buClr>
              <a:buSzPts val="1556"/>
              <a:buNone/>
              <a:defRPr/>
            </a:lvl4pPr>
            <a:lvl5pPr lvl="4" algn="ctr">
              <a:lnSpc>
                <a:spcPct val="100000"/>
              </a:lnSpc>
              <a:spcBef>
                <a:spcPts val="0"/>
              </a:spcBef>
              <a:spcAft>
                <a:spcPts val="0"/>
              </a:spcAft>
              <a:buClr>
                <a:schemeClr val="dk2"/>
              </a:buClr>
              <a:buSzPts val="1556"/>
              <a:buNone/>
              <a:defRPr/>
            </a:lvl5pPr>
            <a:lvl6pPr lvl="5" algn="ctr">
              <a:lnSpc>
                <a:spcPct val="100000"/>
              </a:lnSpc>
              <a:spcBef>
                <a:spcPts val="0"/>
              </a:spcBef>
              <a:spcAft>
                <a:spcPts val="0"/>
              </a:spcAft>
              <a:buClr>
                <a:schemeClr val="dk2"/>
              </a:buClr>
              <a:buSzPts val="1556"/>
              <a:buNone/>
              <a:defRPr/>
            </a:lvl6pPr>
            <a:lvl7pPr lvl="6" algn="ctr">
              <a:lnSpc>
                <a:spcPct val="100000"/>
              </a:lnSpc>
              <a:spcBef>
                <a:spcPts val="0"/>
              </a:spcBef>
              <a:spcAft>
                <a:spcPts val="0"/>
              </a:spcAft>
              <a:buClr>
                <a:schemeClr val="dk2"/>
              </a:buClr>
              <a:buSzPts val="1556"/>
              <a:buNone/>
              <a:defRPr/>
            </a:lvl7pPr>
            <a:lvl8pPr lvl="7" algn="ctr">
              <a:lnSpc>
                <a:spcPct val="100000"/>
              </a:lnSpc>
              <a:spcBef>
                <a:spcPts val="0"/>
              </a:spcBef>
              <a:spcAft>
                <a:spcPts val="0"/>
              </a:spcAft>
              <a:buClr>
                <a:schemeClr val="dk2"/>
              </a:buClr>
              <a:buSzPts val="1556"/>
              <a:buNone/>
              <a:defRPr/>
            </a:lvl8pPr>
            <a:lvl9pPr lvl="8" algn="ctr">
              <a:lnSpc>
                <a:spcPct val="100000"/>
              </a:lnSpc>
              <a:spcBef>
                <a:spcPts val="0"/>
              </a:spcBef>
              <a:spcAft>
                <a:spcPts val="0"/>
              </a:spcAft>
              <a:buClr>
                <a:schemeClr val="dk2"/>
              </a:buClr>
              <a:buSzPts val="1556"/>
              <a:buNone/>
              <a:defRPr/>
            </a:lvl9pPr>
          </a:lstStyle>
          <a:p>
            <a:endParaRPr/>
          </a:p>
        </p:txBody>
      </p:sp>
      <p:sp>
        <p:nvSpPr>
          <p:cNvPr id="83" name="Google Shape;83;p92"/>
          <p:cNvSpPr>
            <a:spLocks noGrp="1"/>
          </p:cNvSpPr>
          <p:nvPr>
            <p:ph type="pic" idx="2"/>
          </p:nvPr>
        </p:nvSpPr>
        <p:spPr>
          <a:xfrm>
            <a:off x="6375400" y="0"/>
            <a:ext cx="5816600" cy="691815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lternative Title Slide">
  <p:cSld name="2_Alternative 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319452" y="151544"/>
            <a:ext cx="10117017"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319452" y="1552575"/>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
          <p:cNvSpPr/>
          <p:nvPr/>
        </p:nvSpPr>
        <p:spPr>
          <a:xfrm>
            <a:off x="0" y="0"/>
            <a:ext cx="12192000" cy="4242391"/>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1"/>
          <p:cNvSpPr txBox="1">
            <a:spLocks noGrp="1"/>
          </p:cNvSpPr>
          <p:nvPr>
            <p:ph type="ctrTitle"/>
          </p:nvPr>
        </p:nvSpPr>
        <p:spPr>
          <a:xfrm>
            <a:off x="596348" y="1537671"/>
            <a:ext cx="10923104" cy="223899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1400"/>
              <a:buFont typeface="Calibri"/>
              <a:buNone/>
            </a:pPr>
            <a:r>
              <a:rPr lang="en-US" sz="6600"/>
              <a:t>An Inflation Reduction Act Overview </a:t>
            </a:r>
            <a:endParaRPr/>
          </a:p>
        </p:txBody>
      </p:sp>
      <p:sp>
        <p:nvSpPr>
          <p:cNvPr id="535" name="Google Shape;535;p1"/>
          <p:cNvSpPr txBox="1">
            <a:spLocks noGrp="1"/>
          </p:cNvSpPr>
          <p:nvPr>
            <p:ph type="body" idx="1"/>
          </p:nvPr>
        </p:nvSpPr>
        <p:spPr>
          <a:xfrm>
            <a:off x="430773" y="4469287"/>
            <a:ext cx="11256580" cy="1935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3200" dirty="0"/>
          </a:p>
          <a:p>
            <a:pPr marL="0" lvl="0" indent="0" algn="ctr" rtl="0">
              <a:lnSpc>
                <a:spcPct val="100000"/>
              </a:lnSpc>
              <a:spcBef>
                <a:spcPts val="0"/>
              </a:spcBef>
              <a:spcAft>
                <a:spcPts val="0"/>
              </a:spcAft>
              <a:buSzPts val="3200"/>
              <a:buNone/>
            </a:pPr>
            <a:r>
              <a:rPr lang="en-US" sz="3400" dirty="0">
                <a:solidFill>
                  <a:schemeClr val="lt2"/>
                </a:solidFill>
              </a:rPr>
              <a:t>on.mncerts.org/IRA</a:t>
            </a:r>
            <a:endParaRPr sz="3400" i="1" dirty="0">
              <a:latin typeface="Arial"/>
              <a:ea typeface="Arial"/>
              <a:cs typeface="Arial"/>
              <a:sym typeface="Arial"/>
            </a:endParaRPr>
          </a:p>
          <a:p>
            <a:pPr marL="0" lvl="0" indent="0" algn="ctr" rtl="0">
              <a:lnSpc>
                <a:spcPct val="100000"/>
              </a:lnSpc>
              <a:spcBef>
                <a:spcPts val="0"/>
              </a:spcBef>
              <a:spcAft>
                <a:spcPts val="0"/>
              </a:spcAft>
              <a:buSzPts val="3200"/>
              <a:buNone/>
            </a:pPr>
            <a:endParaRPr b="1" dirty="0"/>
          </a:p>
        </p:txBody>
      </p:sp>
      <p:sp>
        <p:nvSpPr>
          <p:cNvPr id="536" name="Google Shape;536;p1"/>
          <p:cNvSpPr/>
          <p:nvPr/>
        </p:nvSpPr>
        <p:spPr>
          <a:xfrm>
            <a:off x="8633647" y="226896"/>
            <a:ext cx="709627" cy="7096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p1"/>
          <p:cNvPicPr preferRelativeResize="0"/>
          <p:nvPr/>
        </p:nvPicPr>
        <p:blipFill rotWithShape="1">
          <a:blip r:embed="rId3">
            <a:alphaModFix/>
          </a:blip>
          <a:srcRect/>
          <a:stretch/>
        </p:blipFill>
        <p:spPr>
          <a:xfrm>
            <a:off x="8626130" y="226896"/>
            <a:ext cx="3061223" cy="755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13"/>
          <p:cNvSpPr txBox="1">
            <a:spLocks noGrp="1"/>
          </p:cNvSpPr>
          <p:nvPr>
            <p:ph type="title"/>
          </p:nvPr>
        </p:nvSpPr>
        <p:spPr>
          <a:xfrm>
            <a:off x="609600" y="203259"/>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EV Incentives shifting</a:t>
            </a:r>
            <a:endParaRPr/>
          </a:p>
        </p:txBody>
      </p:sp>
      <p:pic>
        <p:nvPicPr>
          <p:cNvPr id="765" name="Google Shape;765;p113"/>
          <p:cNvPicPr preferRelativeResize="0"/>
          <p:nvPr/>
        </p:nvPicPr>
        <p:blipFill rotWithShape="1">
          <a:blip r:embed="rId3">
            <a:alphaModFix/>
          </a:blip>
          <a:srcRect/>
          <a:stretch/>
        </p:blipFill>
        <p:spPr>
          <a:xfrm>
            <a:off x="11043727" y="373276"/>
            <a:ext cx="784364" cy="755857"/>
          </a:xfrm>
          <a:prstGeom prst="rect">
            <a:avLst/>
          </a:prstGeom>
          <a:noFill/>
          <a:ln>
            <a:noFill/>
          </a:ln>
        </p:spPr>
      </p:pic>
      <p:sp>
        <p:nvSpPr>
          <p:cNvPr id="766" name="Google Shape;766;p113"/>
          <p:cNvSpPr txBox="1"/>
          <p:nvPr/>
        </p:nvSpPr>
        <p:spPr>
          <a:xfrm>
            <a:off x="6537536" y="1417307"/>
            <a:ext cx="5654464" cy="6038363"/>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Conditions:</a:t>
            </a:r>
            <a:endParaRPr sz="1400" b="0" i="0" u="none" strike="noStrike" cap="none" dirty="0">
              <a:solidFill>
                <a:srgbClr val="000000"/>
              </a:solidFill>
              <a:latin typeface="Arial"/>
              <a:ea typeface="Arial"/>
              <a:cs typeface="Arial"/>
              <a:sym typeface="Arial"/>
            </a:endParaRPr>
          </a:p>
          <a:p>
            <a:pPr marL="482600" marR="0" lvl="0" indent="-457200" algn="l" rtl="0">
              <a:lnSpc>
                <a:spcPct val="10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Assembled in North America</a:t>
            </a:r>
            <a:r>
              <a:rPr lang="en-US" sz="3200" dirty="0">
                <a:latin typeface="Calibri"/>
                <a:ea typeface="Calibri"/>
                <a:cs typeface="Calibri"/>
                <a:sym typeface="Calibri"/>
              </a:rPr>
              <a:t>.</a:t>
            </a:r>
          </a:p>
          <a:p>
            <a:pPr marL="482600" marR="0" lvl="0" indent="-457200" algn="l" rtl="0">
              <a:lnSpc>
                <a:spcPct val="10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Meets battery components requirements.</a:t>
            </a:r>
          </a:p>
          <a:p>
            <a:pPr marL="482600" marR="0" lvl="0" indent="-457200" algn="l" rtl="0">
              <a:lnSpc>
                <a:spcPct val="100000"/>
              </a:lnSpc>
              <a:spcBef>
                <a:spcPts val="0"/>
              </a:spcBef>
              <a:spcAft>
                <a:spcPts val="0"/>
              </a:spcAft>
              <a:buClr>
                <a:srgbClr val="000000"/>
              </a:buClr>
              <a:buSzPts val="3200"/>
              <a:buFont typeface="Arial"/>
              <a:buChar char="•"/>
            </a:pPr>
            <a:r>
              <a:rPr lang="en-US" sz="3200" dirty="0">
                <a:latin typeface="Calibri"/>
                <a:cs typeface="Calibri"/>
                <a:sym typeface="Calibri"/>
              </a:rPr>
              <a:t>Meets critical minerals requirement.</a:t>
            </a:r>
            <a:endParaRPr sz="1400" b="0" i="0" u="none" strike="noStrike" cap="none" dirty="0">
              <a:solidFill>
                <a:srgbClr val="000000"/>
              </a:solidFill>
              <a:latin typeface="Arial"/>
              <a:ea typeface="Arial"/>
              <a:cs typeface="Arial"/>
              <a:sym typeface="Arial"/>
            </a:endParaRPr>
          </a:p>
          <a:p>
            <a:pPr marL="25400" marR="0" lvl="0" indent="0" algn="l" rtl="0">
              <a:lnSpc>
                <a:spcPct val="100000"/>
              </a:lnSpc>
              <a:spcBef>
                <a:spcPts val="0"/>
              </a:spcBef>
              <a:spcAft>
                <a:spcPts val="0"/>
              </a:spcAft>
              <a:buClr>
                <a:srgbClr val="000000"/>
              </a:buClr>
              <a:buSzPts val="3200"/>
              <a:buFont typeface="Arial"/>
              <a:buNone/>
            </a:pPr>
            <a:endParaRPr lang="en-US" sz="3200" b="0" i="0" u="none" strike="noStrike" cap="none" dirty="0">
              <a:solidFill>
                <a:srgbClr val="000000"/>
              </a:solidFill>
              <a:latin typeface="Calibri"/>
              <a:ea typeface="Calibri"/>
              <a:cs typeface="Calibri"/>
              <a:sym typeface="Calibri"/>
            </a:endParaRPr>
          </a:p>
          <a:p>
            <a:pPr marL="25400" marR="0" lvl="0" indent="0" algn="l" rtl="0">
              <a:lnSpc>
                <a:spcPct val="100000"/>
              </a:lnSpc>
              <a:spcBef>
                <a:spcPts val="0"/>
              </a:spcBef>
              <a:spcAft>
                <a:spcPts val="0"/>
              </a:spcAft>
              <a:buClr>
                <a:srgbClr val="000000"/>
              </a:buClr>
              <a:buSzPts val="3200"/>
              <a:buFont typeface="Arial"/>
              <a:buNone/>
            </a:pPr>
            <a:r>
              <a:rPr lang="en-US" sz="3200" b="1" dirty="0">
                <a:latin typeface="Calibri"/>
                <a:ea typeface="Calibri"/>
                <a:cs typeface="Calibri"/>
                <a:sym typeface="Calibri"/>
              </a:rPr>
              <a:t>Visit:</a:t>
            </a:r>
            <a:r>
              <a:rPr lang="en-US" sz="3200" dirty="0">
                <a:latin typeface="Calibri"/>
                <a:ea typeface="Calibri"/>
                <a:cs typeface="Calibri"/>
                <a:sym typeface="Calibri"/>
              </a:rPr>
              <a:t> on.mncerts.org/IRA</a:t>
            </a:r>
            <a:r>
              <a:rPr lang="en-US" sz="3200" b="0" i="0" u="none" strike="noStrike" cap="none" dirty="0">
                <a:solidFill>
                  <a:srgbClr val="000000"/>
                </a:solidFill>
                <a:latin typeface="Calibri"/>
                <a:ea typeface="Calibri"/>
                <a:cs typeface="Calibri"/>
                <a:sym typeface="Calibri"/>
              </a:rPr>
              <a:t> for resources with more info.</a:t>
            </a:r>
            <a:endParaRPr sz="1400" b="0" i="0" u="none" strike="noStrike" cap="none" dirty="0">
              <a:solidFill>
                <a:srgbClr val="000000"/>
              </a:solidFill>
              <a:latin typeface="Arial"/>
              <a:ea typeface="Arial"/>
              <a:cs typeface="Arial"/>
              <a:sym typeface="Arial"/>
            </a:endParaRPr>
          </a:p>
          <a:p>
            <a:pPr marL="2540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2540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
        <p:nvSpPr>
          <p:cNvPr id="767" name="Google Shape;767;p113"/>
          <p:cNvSpPr txBox="1"/>
          <p:nvPr/>
        </p:nvSpPr>
        <p:spPr>
          <a:xfrm>
            <a:off x="250531" y="1417307"/>
            <a:ext cx="5658166" cy="5016758"/>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Calibri"/>
                <a:ea typeface="Calibri"/>
                <a:cs typeface="Calibri"/>
                <a:sym typeface="Calibri"/>
              </a:rPr>
              <a:t>Beginning 2023</a:t>
            </a:r>
            <a:r>
              <a:rPr lang="en-US" sz="3200" b="0" i="0" u="none" strike="noStrike" cap="none" dirty="0">
                <a:solidFill>
                  <a:srgbClr val="000000"/>
                </a:solidFill>
                <a:latin typeface="Calibri"/>
                <a:ea typeface="Calibri"/>
                <a:cs typeface="Calibri"/>
                <a:sym typeface="Calibri"/>
              </a:rPr>
              <a:t>: </a:t>
            </a:r>
            <a:r>
              <a:rPr lang="en-US" sz="3200" b="1" i="0" u="none" strike="noStrike" cap="none" dirty="0">
                <a:solidFill>
                  <a:srgbClr val="0070C0"/>
                </a:solidFill>
                <a:latin typeface="Calibri"/>
                <a:ea typeface="Calibri"/>
                <a:cs typeface="Calibri"/>
                <a:sym typeface="Calibri"/>
              </a:rPr>
              <a:t>Income Qualified</a:t>
            </a:r>
            <a:r>
              <a:rPr lang="en-US" sz="3200" b="0" i="0" u="none" strike="noStrike" cap="none" dirty="0">
                <a:solidFill>
                  <a:srgbClr val="000000"/>
                </a:solidFill>
                <a:latin typeface="Calibri"/>
                <a:ea typeface="Calibri"/>
                <a:cs typeface="Calibri"/>
                <a:sym typeface="Calibri"/>
              </a:rPr>
              <a:t> HH may qualify for tax credits up to $7,500</a:t>
            </a:r>
            <a:endParaRPr sz="1400" b="0" i="0" u="none" strike="noStrike" cap="none" dirty="0">
              <a:solidFill>
                <a:srgbClr val="000000"/>
              </a:solidFill>
              <a:latin typeface="Arial"/>
              <a:ea typeface="Arial"/>
              <a:cs typeface="Arial"/>
              <a:sym typeface="Arial"/>
            </a:endParaRPr>
          </a:p>
          <a:p>
            <a:pPr marL="2540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25400" marR="0" lvl="0" indent="0" algn="l" rtl="0">
              <a:lnSpc>
                <a:spcPct val="10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New: </a:t>
            </a:r>
            <a:r>
              <a:rPr lang="en-US" sz="3200" b="0" i="0" u="none" strike="noStrike" cap="none" dirty="0">
                <a:solidFill>
                  <a:srgbClr val="000000"/>
                </a:solidFill>
                <a:latin typeface="Calibri"/>
                <a:ea typeface="Calibri"/>
                <a:cs typeface="Calibri"/>
                <a:sym typeface="Calibri"/>
              </a:rPr>
              <a:t>Used EVs Incentive:</a:t>
            </a:r>
            <a:endParaRPr sz="1400" b="0" i="0" u="none" strike="noStrike" cap="none" dirty="0">
              <a:solidFill>
                <a:srgbClr val="000000"/>
              </a:solidFill>
              <a:latin typeface="Arial"/>
              <a:ea typeface="Arial"/>
              <a:cs typeface="Arial"/>
              <a:sym typeface="Arial"/>
            </a:endParaRPr>
          </a:p>
          <a:p>
            <a:pPr marL="25400" marR="0" lvl="0" indent="0" algn="l" rtl="0">
              <a:lnSpc>
                <a:spcPct val="100000"/>
              </a:lnSpc>
              <a:spcBef>
                <a:spcPts val="0"/>
              </a:spcBef>
              <a:spcAft>
                <a:spcPts val="0"/>
              </a:spcAft>
              <a:buClr>
                <a:srgbClr val="000000"/>
              </a:buClr>
              <a:buSzPts val="3200"/>
              <a:buFont typeface="Calibri"/>
              <a:buNone/>
            </a:pPr>
            <a:r>
              <a:rPr lang="en-US" sz="3200" b="0" i="0" u="none" strike="noStrike" cap="none" dirty="0">
                <a:solidFill>
                  <a:srgbClr val="000000"/>
                </a:solidFill>
                <a:latin typeface="Calibri"/>
                <a:ea typeface="Calibri"/>
                <a:cs typeface="Calibri"/>
                <a:sym typeface="Calibri"/>
              </a:rPr>
              <a:t>Income Qualified households can receive a tax credit of up to $4,000</a:t>
            </a:r>
            <a:endParaRPr sz="3200" b="0" i="0" u="none" strike="noStrike" cap="none" dirty="0">
              <a:solidFill>
                <a:srgbClr val="000000"/>
              </a:solidFill>
              <a:latin typeface="Calibri"/>
              <a:ea typeface="Calibri"/>
              <a:cs typeface="Calibri"/>
              <a:sym typeface="Calibri"/>
            </a:endParaRPr>
          </a:p>
          <a:p>
            <a:pPr marL="482600" marR="0" lvl="0" indent="-457200" algn="l" rtl="0">
              <a:lnSpc>
                <a:spcPct val="10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Vehicle must be 2 years old</a:t>
            </a:r>
            <a:endParaRPr sz="1400" b="0" i="0" u="none" strike="noStrike" cap="none" dirty="0">
              <a:solidFill>
                <a:srgbClr val="000000"/>
              </a:solidFill>
              <a:latin typeface="Arial"/>
              <a:ea typeface="Arial"/>
              <a:cs typeface="Arial"/>
              <a:sym typeface="Arial"/>
            </a:endParaRPr>
          </a:p>
          <a:p>
            <a:pPr marL="482600" marR="0" lvl="0" indent="-457200" algn="l" rtl="0">
              <a:lnSpc>
                <a:spcPct val="10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Cost &lt; $25,000</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2023 Incentive Details</a:t>
            </a:r>
            <a:endParaRPr/>
          </a:p>
        </p:txBody>
      </p:sp>
      <p:sp>
        <p:nvSpPr>
          <p:cNvPr id="774" name="Google Shape;774;p1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p>
            <a:pPr marL="25400" lvl="0" indent="0" algn="l" rtl="0">
              <a:lnSpc>
                <a:spcPct val="100000"/>
              </a:lnSpc>
              <a:spcBef>
                <a:spcPts val="640"/>
              </a:spcBef>
              <a:spcAft>
                <a:spcPts val="0"/>
              </a:spcAft>
              <a:buSzPct val="117647"/>
              <a:buNone/>
            </a:pPr>
            <a:r>
              <a:rPr lang="en-US" b="1" dirty="0"/>
              <a:t>Income Qualified:</a:t>
            </a:r>
            <a:endParaRPr dirty="0"/>
          </a:p>
          <a:p>
            <a:pPr>
              <a:buSzPct val="117647"/>
            </a:pPr>
            <a:r>
              <a:rPr lang="en-US" dirty="0"/>
              <a:t>Married couples making &lt; $300,000</a:t>
            </a:r>
          </a:p>
          <a:p>
            <a:pPr marL="457200" marR="0" lvl="0" indent="-431800" algn="l" rtl="0">
              <a:lnSpc>
                <a:spcPct val="100000"/>
              </a:lnSpc>
              <a:spcBef>
                <a:spcPts val="640"/>
              </a:spcBef>
              <a:spcAft>
                <a:spcPts val="0"/>
              </a:spcAft>
              <a:buClr>
                <a:schemeClr val="dk1"/>
              </a:buClr>
              <a:buSzPct val="117647"/>
              <a:buFont typeface="Arial"/>
              <a:buChar char="•"/>
            </a:pPr>
            <a:r>
              <a:rPr lang="en-US" dirty="0"/>
              <a:t>Single people making &lt; $150,000</a:t>
            </a:r>
            <a:endParaRPr dirty="0"/>
          </a:p>
          <a:p>
            <a:pPr marL="25400" lvl="0" indent="0" algn="l" rtl="0">
              <a:lnSpc>
                <a:spcPct val="100000"/>
              </a:lnSpc>
              <a:spcBef>
                <a:spcPts val="640"/>
              </a:spcBef>
              <a:spcAft>
                <a:spcPts val="0"/>
              </a:spcAft>
              <a:buSzPct val="117647"/>
              <a:buNone/>
            </a:pPr>
            <a:endParaRPr dirty="0"/>
          </a:p>
          <a:p>
            <a:pPr marL="25400" lvl="0" indent="0" algn="l" rtl="0">
              <a:lnSpc>
                <a:spcPct val="100000"/>
              </a:lnSpc>
              <a:spcBef>
                <a:spcPts val="640"/>
              </a:spcBef>
              <a:spcAft>
                <a:spcPts val="0"/>
              </a:spcAft>
              <a:buSzPct val="117647"/>
              <a:buNone/>
            </a:pPr>
            <a:r>
              <a:rPr lang="en-US" b="1" dirty="0"/>
              <a:t>EV complies with pricing requirements:</a:t>
            </a:r>
            <a:endParaRPr b="1" dirty="0"/>
          </a:p>
          <a:p>
            <a:pPr marL="457200" marR="0" lvl="0" indent="-431800" algn="l" rtl="0">
              <a:lnSpc>
                <a:spcPct val="100000"/>
              </a:lnSpc>
              <a:spcBef>
                <a:spcPts val="640"/>
              </a:spcBef>
              <a:spcAft>
                <a:spcPts val="0"/>
              </a:spcAft>
              <a:buClr>
                <a:schemeClr val="dk1"/>
              </a:buClr>
              <a:buSzPct val="117647"/>
              <a:buFont typeface="Arial"/>
              <a:buChar char="•"/>
            </a:pPr>
            <a:r>
              <a:rPr lang="en-US" dirty="0"/>
              <a:t>Less than $80,000 for SUV, pickup trucks, vans.</a:t>
            </a:r>
            <a:endParaRPr dirty="0"/>
          </a:p>
          <a:p>
            <a:pPr marL="457200" marR="0" lvl="0" indent="-431800" algn="l" rtl="0">
              <a:lnSpc>
                <a:spcPct val="100000"/>
              </a:lnSpc>
              <a:spcBef>
                <a:spcPts val="640"/>
              </a:spcBef>
              <a:spcAft>
                <a:spcPts val="0"/>
              </a:spcAft>
              <a:buClr>
                <a:schemeClr val="dk1"/>
              </a:buClr>
              <a:buSzPct val="117647"/>
              <a:buFont typeface="Arial"/>
              <a:buChar char="•"/>
            </a:pPr>
            <a:r>
              <a:rPr lang="en-US" dirty="0"/>
              <a:t>Less than $55,000 for all other vehicles</a:t>
            </a:r>
            <a:endParaRPr dirty="0"/>
          </a:p>
        </p:txBody>
      </p:sp>
      <p:pic>
        <p:nvPicPr>
          <p:cNvPr id="776" name="Google Shape;776;p16" descr="2023 Ford F-150® Lightning® Electric Truck | Available Models"/>
          <p:cNvPicPr preferRelativeResize="0"/>
          <p:nvPr/>
        </p:nvPicPr>
        <p:blipFill rotWithShape="1">
          <a:blip r:embed="rId3">
            <a:alphaModFix/>
          </a:blip>
          <a:srcRect/>
          <a:stretch/>
        </p:blipFill>
        <p:spPr>
          <a:xfrm>
            <a:off x="5812725" y="914400"/>
            <a:ext cx="7395275" cy="37338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p:nvPr/>
        </p:nvSpPr>
        <p:spPr>
          <a:xfrm>
            <a:off x="-50800" y="0"/>
            <a:ext cx="6001434" cy="68580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122"/>
          <p:cNvSpPr txBox="1">
            <a:spLocks noGrp="1"/>
          </p:cNvSpPr>
          <p:nvPr>
            <p:ph type="body" idx="1"/>
          </p:nvPr>
        </p:nvSpPr>
        <p:spPr>
          <a:xfrm>
            <a:off x="-50799" y="2278966"/>
            <a:ext cx="5438726" cy="400847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000" b="1" dirty="0"/>
              <a:t>Visit the CERTs Guide to the Inflation Reduction Act to learn more:</a:t>
            </a:r>
            <a:endParaRPr lang="en-US" sz="3200" dirty="0"/>
          </a:p>
          <a:p>
            <a:pPr marL="0" lvl="0" indent="0" algn="ctr" rtl="0">
              <a:lnSpc>
                <a:spcPct val="100000"/>
              </a:lnSpc>
              <a:spcBef>
                <a:spcPts val="0"/>
              </a:spcBef>
              <a:spcAft>
                <a:spcPts val="0"/>
              </a:spcAft>
              <a:buSzPts val="3200"/>
              <a:buNone/>
            </a:pPr>
            <a:endParaRPr lang="en-US" sz="3000" b="1" dirty="0">
              <a:solidFill>
                <a:schemeClr val="lt2"/>
              </a:solidFill>
            </a:endParaRPr>
          </a:p>
          <a:p>
            <a:pPr marL="0" lvl="0" indent="0" algn="ctr" rtl="0">
              <a:lnSpc>
                <a:spcPct val="100000"/>
              </a:lnSpc>
              <a:spcBef>
                <a:spcPts val="0"/>
              </a:spcBef>
              <a:spcAft>
                <a:spcPts val="0"/>
              </a:spcAft>
              <a:buClr>
                <a:srgbClr val="000000"/>
              </a:buClr>
              <a:buSzPts val="3200"/>
              <a:buFont typeface="Arial"/>
              <a:buNone/>
            </a:pPr>
            <a:r>
              <a:rPr lang="en-US" sz="3000" dirty="0">
                <a:solidFill>
                  <a:schemeClr val="lt2"/>
                </a:solidFill>
              </a:rPr>
              <a:t>on.mncerts.org/IRA</a:t>
            </a:r>
            <a:endParaRPr lang="en-US" sz="3000" i="1" dirty="0">
              <a:latin typeface="Arial"/>
              <a:ea typeface="Arial"/>
              <a:cs typeface="Arial"/>
              <a:sym typeface="Arial"/>
            </a:endParaRPr>
          </a:p>
          <a:p>
            <a:pPr marL="0" lvl="0" indent="0" algn="ctr" rtl="0">
              <a:lnSpc>
                <a:spcPct val="100000"/>
              </a:lnSpc>
              <a:spcBef>
                <a:spcPts val="0"/>
              </a:spcBef>
              <a:spcAft>
                <a:spcPts val="0"/>
              </a:spcAft>
              <a:buSzPts val="3200"/>
              <a:buNone/>
            </a:pPr>
            <a:endParaRPr lang="en-US" sz="3000" b="1" dirty="0">
              <a:solidFill>
                <a:schemeClr val="lt2"/>
              </a:solidFill>
              <a:latin typeface="Arial"/>
              <a:ea typeface="Arial"/>
              <a:cs typeface="Arial"/>
              <a:sym typeface="Arial"/>
            </a:endParaRPr>
          </a:p>
          <a:p>
            <a:pPr marL="0" lvl="0" indent="0" algn="ctr" rtl="0">
              <a:lnSpc>
                <a:spcPct val="100000"/>
              </a:lnSpc>
              <a:spcBef>
                <a:spcPts val="0"/>
              </a:spcBef>
              <a:spcAft>
                <a:spcPts val="0"/>
              </a:spcAft>
              <a:buSzPts val="3200"/>
              <a:buNone/>
            </a:pPr>
            <a:endParaRPr lang="en-US" sz="3000" i="1" dirty="0">
              <a:latin typeface="Arial"/>
              <a:ea typeface="Arial"/>
              <a:cs typeface="Arial"/>
              <a:sym typeface="Arial"/>
            </a:endParaRPr>
          </a:p>
        </p:txBody>
      </p:sp>
      <p:pic>
        <p:nvPicPr>
          <p:cNvPr id="922" name="Google Shape;922;p122"/>
          <p:cNvPicPr preferRelativeResize="0"/>
          <p:nvPr/>
        </p:nvPicPr>
        <p:blipFill rotWithShape="1">
          <a:blip r:embed="rId3">
            <a:alphaModFix/>
          </a:blip>
          <a:srcRect/>
          <a:stretch/>
        </p:blipFill>
        <p:spPr>
          <a:xfrm>
            <a:off x="230235" y="265176"/>
            <a:ext cx="3174171" cy="783746"/>
          </a:xfrm>
          <a:prstGeom prst="rect">
            <a:avLst/>
          </a:prstGeom>
          <a:noFill/>
          <a:ln>
            <a:noFill/>
          </a:ln>
        </p:spPr>
      </p:pic>
      <p:pic>
        <p:nvPicPr>
          <p:cNvPr id="923" name="Google Shape;923;p122"/>
          <p:cNvPicPr preferRelativeResize="0"/>
          <p:nvPr/>
        </p:nvPicPr>
        <p:blipFill rotWithShape="1">
          <a:blip r:embed="rId4">
            <a:alphaModFix/>
          </a:blip>
          <a:srcRect/>
          <a:stretch/>
        </p:blipFill>
        <p:spPr>
          <a:xfrm>
            <a:off x="5387927" y="0"/>
            <a:ext cx="7648136" cy="6858000"/>
          </a:xfrm>
          <a:prstGeom prst="rect">
            <a:avLst/>
          </a:prstGeom>
          <a:noFill/>
          <a:ln>
            <a:noFill/>
          </a:ln>
        </p:spPr>
      </p:pic>
    </p:spTree>
  </p:cSld>
  <p:clrMapOvr>
    <a:masterClrMapping/>
  </p:clrMapOvr>
</p:sld>
</file>

<file path=ppt/theme/theme1.xml><?xml version="1.0" encoding="utf-8"?>
<a:theme xmlns:a="http://schemas.openxmlformats.org/drawingml/2006/main" name="CERTs Theme">
  <a:themeElements>
    <a:clrScheme name="CERTs">
      <a:dk1>
        <a:srgbClr val="000000"/>
      </a:dk1>
      <a:lt1>
        <a:srgbClr val="FFFFFF"/>
      </a:lt1>
      <a:dk2>
        <a:srgbClr val="000000"/>
      </a:dk2>
      <a:lt2>
        <a:srgbClr val="FFFFFF"/>
      </a:lt2>
      <a:accent1>
        <a:srgbClr val="86A8CC"/>
      </a:accent1>
      <a:accent2>
        <a:srgbClr val="FFCA38"/>
      </a:accent2>
      <a:accent3>
        <a:srgbClr val="76A240"/>
      </a:accent3>
      <a:accent4>
        <a:srgbClr val="86A8CC"/>
      </a:accent4>
      <a:accent5>
        <a:srgbClr val="FFCA38"/>
      </a:accent5>
      <a:accent6>
        <a:srgbClr val="76A240"/>
      </a:accent6>
      <a:hlink>
        <a:srgbClr val="005397"/>
      </a:hlink>
      <a:folHlink>
        <a:srgbClr val="0053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4358</TotalTime>
  <Words>783</Words>
  <Application>Microsoft Office PowerPoint</Application>
  <PresentationFormat>Widescreen</PresentationFormat>
  <Paragraphs>54</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CERTs Theme</vt:lpstr>
      <vt:lpstr>An Inflation Reduction Act Overview </vt:lpstr>
      <vt:lpstr>EV Incentives shifting</vt:lpstr>
      <vt:lpstr>2023 Incentive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Inflation Reduction Act Overview</dc:title>
  <dc:creator>Diana McKeown</dc:creator>
  <cp:lastModifiedBy>Shaylyn M Bernhardt</cp:lastModifiedBy>
  <cp:revision>36</cp:revision>
  <cp:lastPrinted>2023-04-06T23:18:17Z</cp:lastPrinted>
  <dcterms:created xsi:type="dcterms:W3CDTF">2020-11-18T15:58:28Z</dcterms:created>
  <dcterms:modified xsi:type="dcterms:W3CDTF">2023-05-04T16:17:27Z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0x010100E665D7ED6BA2C24ABAAC6E5962F6A4D3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